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20"/>
  </p:handoutMasterIdLst>
  <p:sldIdLst>
    <p:sldId id="256" r:id="rId3"/>
    <p:sldId id="261" r:id="rId4"/>
    <p:sldId id="262" r:id="rId5"/>
    <p:sldId id="263" r:id="rId6"/>
    <p:sldId id="264" r:id="rId7"/>
    <p:sldId id="257" r:id="rId8"/>
    <p:sldId id="260" r:id="rId9"/>
    <p:sldId id="265" r:id="rId10"/>
    <p:sldId id="266" r:id="rId11"/>
    <p:sldId id="267" r:id="rId12"/>
    <p:sldId id="268" r:id="rId14"/>
    <p:sldId id="269" r:id="rId15"/>
    <p:sldId id="273" r:id="rId16"/>
    <p:sldId id="274" r:id="rId17"/>
    <p:sldId id="275" r:id="rId18"/>
    <p:sldId id="270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66FF"/>
    <a:srgbClr val="00CC00"/>
    <a:srgbClr val="0000CC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434" name="页眉占位符 1843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sz="1200" dirty="0"/>
              <a:t>绿色圃中小学教育网http://www.Lspjy.com</a:t>
            </a:r>
            <a:endParaRPr lang="zh-CN" altLang="en-US" sz="1200" dirty="0"/>
          </a:p>
        </p:txBody>
      </p:sp>
      <p:sp>
        <p:nvSpPr>
          <p:cNvPr id="18435" name="日期占位符 1843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18436" name="页脚占位符 1843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sz="1200" dirty="0"/>
              <a:t>绿色圃中小学教育网http://www.Lspjy.com</a:t>
            </a:r>
            <a:endParaRPr lang="zh-CN" altLang="en-US" sz="1200" dirty="0"/>
          </a:p>
        </p:txBody>
      </p:sp>
      <p:sp>
        <p:nvSpPr>
          <p:cNvPr id="18437" name="灯片编号占位符 1843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sz="1200" dirty="0"/>
              <a:t>绿色圃中小学教育网http://www.Lspjy.com</a:t>
            </a:r>
            <a:endParaRPr lang="zh-CN" altLang="en-US" sz="1200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076" name="幻灯片图像占位符 3075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3076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sz="1200" dirty="0"/>
              <a:t>绿色圃中小学教育网http://www.Lspjy.com</a:t>
            </a:r>
            <a:endParaRPr lang="zh-CN" altLang="en-US" sz="1200" dirty="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38" name="幻灯片图像占位符 14337"/>
          <p:cNvSpPr>
            <a:spLocks noGrp="1" noRot="1" noTextEdit="1"/>
          </p:cNvSpPr>
          <p:nvPr>
            <p:ph type="sldImg"/>
          </p:nvPr>
        </p:nvSpPr>
        <p:spPr/>
      </p:sp>
      <p:sp>
        <p:nvSpPr>
          <p:cNvPr id="14339" name="文本占位符 14338"/>
          <p:cNvSpPr>
            <a:spLocks noGrp="1" noRot="1"/>
          </p:cNvSpPr>
          <p:nvPr>
            <p:ph type="body" idx="1"/>
          </p:nvPr>
        </p:nvSpPr>
        <p:spPr/>
        <p:txBody>
          <a:bodyPr anchor="ctr"/>
          <a:p>
            <a:pPr lvl="0"/>
            <a:r>
              <a:rPr lang="zh-CN" altLang="en-US"/>
              <a:t>这里注意让学生动手写一写。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lvl="0">
              <a:defRPr sz="5000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800"/>
            </a:lvl1pPr>
            <a:lvl2pPr marL="344805" lvl="1" indent="0" algn="ctr">
              <a:buNone/>
              <a:defRPr sz="2800"/>
            </a:lvl2pPr>
            <a:lvl3pPr marL="671830" lvl="2" indent="0" algn="ctr">
              <a:buNone/>
              <a:defRPr sz="2800"/>
            </a:lvl3pPr>
            <a:lvl4pPr marL="1024255" lvl="3" indent="0" algn="ctr">
              <a:buNone/>
              <a:defRPr sz="2800"/>
            </a:lvl4pPr>
            <a:lvl5pPr marL="1341755" lvl="4" indent="0" algn="ctr">
              <a:buNone/>
              <a:defRPr sz="2800"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任意多边形 2054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6" name="直接连接符 2055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1" name="任意多边形 1030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32" name="直接连接符 1031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1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05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559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矩形 4097"/>
          <p:cNvSpPr/>
          <p:nvPr/>
        </p:nvSpPr>
        <p:spPr>
          <a:xfrm>
            <a:off x="2051050" y="1628775"/>
            <a:ext cx="5834063" cy="20875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67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认识几时几分</a:t>
            </a:r>
            <a:endParaRPr lang="zh-CN" altLang="en-US" sz="3600" b="1">
              <a:ln w="12700" cap="flat" cmpd="sng">
                <a:solidFill>
                  <a:srgbClr val="B2B2B2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  <a:tileRect/>
              </a:gradFill>
              <a:effectLst>
                <a:outerShdw dist="35921" dir="2699999" sy="50000" rotWithShape="0">
                  <a:srgbClr val="875B0D">
                    <a:alpha val="67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99" name="文本框 4098"/>
          <p:cNvSpPr txBox="1"/>
          <p:nvPr/>
        </p:nvSpPr>
        <p:spPr>
          <a:xfrm>
            <a:off x="684213" y="333375"/>
            <a:ext cx="66976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苏教版 义务教育教科书二年级数学下册</a:t>
            </a:r>
            <a:endParaRPr lang="zh-CN" altLang="en-US" sz="2800" b="1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01" name="矩形 4100"/>
          <p:cNvSpPr/>
          <p:nvPr/>
        </p:nvSpPr>
        <p:spPr>
          <a:xfrm>
            <a:off x="0" y="0"/>
            <a:ext cx="44005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绿色圃中小学教育网</a:t>
            </a:r>
            <a:r>
              <a:rPr lang="en-US" altLang="zh-CN">
                <a:latin typeface="Arial" panose="020B0604020202020204" pitchFamily="34" charset="0"/>
              </a:rPr>
              <a:t>http://</a:t>
            </a:r>
            <a:r>
              <a:rPr lang="en-US" altLang="zh-CN" err="1">
                <a:latin typeface="Arial" panose="020B0604020202020204" pitchFamily="34" charset="0"/>
              </a:rPr>
              <a:t>www.Lspjy.com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102" name="矩形 4101"/>
          <p:cNvSpPr/>
          <p:nvPr/>
        </p:nvSpPr>
        <p:spPr>
          <a:xfrm>
            <a:off x="7308850" y="6740525"/>
            <a:ext cx="609600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100" dirty="0">
                <a:solidFill>
                  <a:schemeClr val="bg1"/>
                </a:solidFill>
                <a:latin typeface="Times New Roman" panose="02020603050405020304" pitchFamily="18" charset="0"/>
              </a:rPr>
              <a:t>绿色圃小学教育网</a:t>
            </a:r>
            <a:r>
              <a:rPr lang="en-US" altLang="zh-CN" sz="100">
                <a:solidFill>
                  <a:schemeClr val="bg1"/>
                </a:solidFill>
                <a:latin typeface="Times New Roman" panose="02020603050405020304" pitchFamily="18" charset="0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Times New Roman" panose="02020603050405020304" pitchFamily="18" charset="0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Times New Roman" panose="02020603050405020304" pitchFamily="18" charset="0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Times New Roman" panose="02020603050405020304" pitchFamily="18" charset="0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Times New Roman" panose="02020603050405020304" pitchFamily="18" charset="0"/>
              </a:rPr>
              <a:t>cz.Lspjy.com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" name="页脚占位符 1"/>
          <p:cNvSpPr/>
          <p:nvPr>
            <p:ph type="ftr" sz="quarter" idx="3"/>
          </p:nvPr>
        </p:nvSpPr>
        <p:spPr/>
        <p:txBody>
          <a:bodyPr/>
          <a:p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0" y="0"/>
            <a:ext cx="7190105" cy="85217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13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313" y="260350"/>
            <a:ext cx="2089150" cy="933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图片 133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1270000"/>
            <a:ext cx="8859838" cy="4370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图片 133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4221163"/>
            <a:ext cx="8694737" cy="1304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矩形 13316"/>
          <p:cNvSpPr/>
          <p:nvPr/>
        </p:nvSpPr>
        <p:spPr>
          <a:xfrm>
            <a:off x="7308850" y="6740525"/>
            <a:ext cx="609600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100" dirty="0">
                <a:solidFill>
                  <a:schemeClr val="bg1"/>
                </a:solidFill>
                <a:latin typeface="Times New Roman" panose="02020603050405020304" pitchFamily="18" charset="0"/>
              </a:rPr>
              <a:t>绿色圃小学教育网</a:t>
            </a:r>
            <a:r>
              <a:rPr lang="en-US" altLang="zh-CN" sz="100">
                <a:solidFill>
                  <a:schemeClr val="bg1"/>
                </a:solidFill>
                <a:latin typeface="Times New Roman" panose="02020603050405020304" pitchFamily="18" charset="0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Times New Roman" panose="02020603050405020304" pitchFamily="18" charset="0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Times New Roman" panose="02020603050405020304" pitchFamily="18" charset="0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Times New Roman" panose="02020603050405020304" pitchFamily="18" charset="0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Times New Roman" panose="02020603050405020304" pitchFamily="18" charset="0"/>
              </a:rPr>
              <a:t>cz.Lspjy.com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图片 153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9100" y="1228725"/>
            <a:ext cx="8724900" cy="464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3" name="图片 153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263525"/>
            <a:ext cx="2089150" cy="933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直接连接符 15363"/>
          <p:cNvSpPr/>
          <p:nvPr/>
        </p:nvSpPr>
        <p:spPr>
          <a:xfrm>
            <a:off x="1908175" y="3644900"/>
            <a:ext cx="1800225" cy="1439863"/>
          </a:xfrm>
          <a:prstGeom prst="line">
            <a:avLst/>
          </a:prstGeom>
          <a:ln w="317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65" name="直接连接符 15364"/>
          <p:cNvSpPr/>
          <p:nvPr/>
        </p:nvSpPr>
        <p:spPr>
          <a:xfrm>
            <a:off x="3995738" y="3500438"/>
            <a:ext cx="3887787" cy="1657350"/>
          </a:xfrm>
          <a:prstGeom prst="line">
            <a:avLst/>
          </a:prstGeom>
          <a:ln w="317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66" name="直接连接符 15365"/>
          <p:cNvSpPr/>
          <p:nvPr/>
        </p:nvSpPr>
        <p:spPr>
          <a:xfrm flipH="1">
            <a:off x="1908175" y="3573463"/>
            <a:ext cx="3816350" cy="1584325"/>
          </a:xfrm>
          <a:prstGeom prst="line">
            <a:avLst/>
          </a:prstGeom>
          <a:ln w="317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67" name="直接连接符 15366"/>
          <p:cNvSpPr/>
          <p:nvPr/>
        </p:nvSpPr>
        <p:spPr>
          <a:xfrm flipH="1">
            <a:off x="5867400" y="3644900"/>
            <a:ext cx="1944688" cy="1439863"/>
          </a:xfrm>
          <a:prstGeom prst="line">
            <a:avLst/>
          </a:prstGeom>
          <a:ln w="317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68" name="矩形 15367"/>
          <p:cNvSpPr/>
          <p:nvPr/>
        </p:nvSpPr>
        <p:spPr>
          <a:xfrm>
            <a:off x="0" y="0"/>
            <a:ext cx="44005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绿色圃中小学教育网</a:t>
            </a:r>
            <a:r>
              <a:rPr lang="en-US" altLang="zh-CN">
                <a:latin typeface="Arial" panose="020B0604020202020204" pitchFamily="34" charset="0"/>
              </a:rPr>
              <a:t>http://</a:t>
            </a:r>
            <a:r>
              <a:rPr lang="en-US" altLang="zh-CN" err="1">
                <a:latin typeface="Arial" panose="020B0604020202020204" pitchFamily="34" charset="0"/>
              </a:rPr>
              <a:t>www.Lspjy.com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0" y="0"/>
            <a:ext cx="4399915" cy="36639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流程图: 过程 4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图片 163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1085850"/>
            <a:ext cx="8723313" cy="4791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7" name="图片 163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3" y="260350"/>
            <a:ext cx="2089150" cy="933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8" name="图片 163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3690938"/>
            <a:ext cx="1743075" cy="1609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图片 163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0338" y="3652838"/>
            <a:ext cx="1638300" cy="1647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0" name="图片 1638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463" y="3690938"/>
            <a:ext cx="1685925" cy="1609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1" name="图片 1639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9563" y="3644900"/>
            <a:ext cx="1809750" cy="1647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p>
            <a:pPr defTabSz="914400">
              <a:buSzPct val="100000"/>
            </a:pPr>
            <a:endParaRPr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SzPct val="100000"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53" name="图片 2052"/>
          <p:cNvPicPr>
            <a:picLocks noChangeAspect="1"/>
          </p:cNvPicPr>
          <p:nvPr/>
        </p:nvPicPr>
        <p:blipFill>
          <a:blip r:embed="rId1"/>
          <a:srcRect r="2618"/>
          <a:stretch>
            <a:fillRect/>
          </a:stretch>
        </p:blipFill>
        <p:spPr>
          <a:xfrm>
            <a:off x="0" y="0"/>
            <a:ext cx="8904605" cy="59772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5124" name="图片 51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461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6148" name="图片 614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330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矩形 17409"/>
          <p:cNvSpPr/>
          <p:nvPr/>
        </p:nvSpPr>
        <p:spPr>
          <a:xfrm>
            <a:off x="2916238" y="333375"/>
            <a:ext cx="3027362" cy="13779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 fontScale="90000" lnSpcReduction="10000"/>
          </a:bodyPr>
          <a:p>
            <a:pPr algn="ctr"/>
            <a:r>
              <a:rPr lang="zh-CN" altLang="en-US" sz="9600">
                <a:ln w="76200" cap="flat" cmpd="sng">
                  <a:solidFill>
                    <a:srgbClr val="FF99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67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回顾总结</a:t>
            </a:r>
            <a:endParaRPr lang="zh-CN" altLang="en-US" sz="9600">
              <a:ln w="76200" cap="flat" cmpd="sng">
                <a:solidFill>
                  <a:srgbClr val="FF99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  <a:tileRect/>
              </a:gradFill>
              <a:effectLst>
                <a:outerShdw dist="35921" dir="2699999" sy="50000" rotWithShape="0">
                  <a:srgbClr val="875B0D">
                    <a:alpha val="67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1" name="文本框 17410"/>
          <p:cNvSpPr txBox="1"/>
          <p:nvPr/>
        </p:nvSpPr>
        <p:spPr>
          <a:xfrm>
            <a:off x="827088" y="2276475"/>
            <a:ext cx="70580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>
                <a:latin typeface="Arial" panose="020B0604020202020204" pitchFamily="34" charset="0"/>
              </a:rPr>
              <a:t>1.</a:t>
            </a:r>
            <a:r>
              <a:rPr lang="zh-CN" altLang="en-US" sz="4400" b="1">
                <a:latin typeface="Arial" panose="020B0604020202020204" pitchFamily="34" charset="0"/>
              </a:rPr>
              <a:t>你会看钟面上的时间吗？</a:t>
            </a:r>
            <a:endParaRPr lang="zh-CN" altLang="en-US" sz="4400" b="1">
              <a:latin typeface="Arial" panose="020B0604020202020204" pitchFamily="34" charset="0"/>
            </a:endParaRPr>
          </a:p>
        </p:txBody>
      </p:sp>
      <p:sp>
        <p:nvSpPr>
          <p:cNvPr id="17412" name="文本框 17411"/>
          <p:cNvSpPr txBox="1"/>
          <p:nvPr/>
        </p:nvSpPr>
        <p:spPr>
          <a:xfrm>
            <a:off x="827088" y="3105150"/>
            <a:ext cx="8137525" cy="2771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>
                <a:latin typeface="Arial" panose="020B0604020202020204" pitchFamily="34" charset="0"/>
              </a:rPr>
              <a:t>2.</a:t>
            </a:r>
            <a:r>
              <a:rPr lang="zh-CN" altLang="en-US" sz="4400" b="1">
                <a:latin typeface="Arial" panose="020B0604020202020204" pitchFamily="34" charset="0"/>
              </a:rPr>
              <a:t>回家试试在钟面上的拔出</a:t>
            </a:r>
            <a:r>
              <a:rPr lang="en-US" altLang="zh-CN" sz="4400" b="1">
                <a:latin typeface="Arial" panose="020B0604020202020204" pitchFamily="34" charset="0"/>
              </a:rPr>
              <a:t>8:15</a:t>
            </a:r>
            <a:r>
              <a:rPr lang="zh-CN" altLang="en-US" sz="4400" b="1">
                <a:latin typeface="Arial" panose="020B0604020202020204" pitchFamily="34" charset="0"/>
              </a:rPr>
              <a:t>、 </a:t>
            </a:r>
            <a:r>
              <a:rPr lang="en-US" altLang="zh-CN" sz="4400" b="1">
                <a:latin typeface="Arial" panose="020B0604020202020204" pitchFamily="34" charset="0"/>
              </a:rPr>
              <a:t>8:30</a:t>
            </a:r>
            <a:r>
              <a:rPr lang="zh-CN" altLang="en-US" sz="4400" b="1">
                <a:latin typeface="Arial" panose="020B0604020202020204" pitchFamily="34" charset="0"/>
              </a:rPr>
              <a:t>、 </a:t>
            </a:r>
            <a:r>
              <a:rPr lang="en-US" altLang="zh-CN" sz="4400" b="1">
                <a:latin typeface="Arial" panose="020B0604020202020204" pitchFamily="34" charset="0"/>
              </a:rPr>
              <a:t>8:45</a:t>
            </a:r>
            <a:r>
              <a:rPr lang="zh-CN" altLang="en-US" sz="4400" b="1">
                <a:latin typeface="Arial" panose="020B0604020202020204" pitchFamily="34" charset="0"/>
              </a:rPr>
              <a:t>这几个时间，并观察下分针的位置，看看有没有什么发现。</a:t>
            </a:r>
            <a:endParaRPr lang="zh-CN" altLang="en-US" sz="4400" b="1">
              <a:latin typeface="Arial" panose="020B0604020202020204" pitchFamily="34" charset="0"/>
            </a:endParaRPr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2" name="组合 5121"/>
          <p:cNvGrpSpPr>
            <a:grpSpLocks noChangeAspect="1"/>
          </p:cNvGrpSpPr>
          <p:nvPr/>
        </p:nvGrpSpPr>
        <p:grpSpPr>
          <a:xfrm>
            <a:off x="2484438" y="692150"/>
            <a:ext cx="4032250" cy="3813175"/>
            <a:chOff x="0" y="0"/>
            <a:chExt cx="3432" cy="3432"/>
          </a:xfrm>
        </p:grpSpPr>
        <p:pic>
          <p:nvPicPr>
            <p:cNvPr id="5123" name="Picture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3432" cy="343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4" name="Picture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9634956">
              <a:off x="1076" y="1666"/>
              <a:ext cx="878" cy="47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125" name="文本框 5124"/>
          <p:cNvSpPr txBox="1"/>
          <p:nvPr/>
        </p:nvSpPr>
        <p:spPr>
          <a:xfrm>
            <a:off x="684213" y="4757738"/>
            <a:ext cx="8288337" cy="13589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30000"/>
              </a:lnSpc>
            </a:pPr>
            <a:r>
              <a:rPr lang="zh-CN" altLang="en-US" sz="3200" b="1" dirty="0">
                <a:latin typeface="Arial" panose="020B0604020202020204" pitchFamily="34" charset="0"/>
              </a:rPr>
              <a:t>钟面上有（     ）个大格，（      ）个小格，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Arial" panose="020B0604020202020204" pitchFamily="34" charset="0"/>
              </a:rPr>
              <a:t>长长的针是（    ）针，短短的针是（   ）针。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5126" name="TextBox 8"/>
          <p:cNvSpPr txBox="1"/>
          <p:nvPr/>
        </p:nvSpPr>
        <p:spPr>
          <a:xfrm>
            <a:off x="2627313" y="4797425"/>
            <a:ext cx="11525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4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12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7" name="TextBox 8"/>
          <p:cNvSpPr txBox="1"/>
          <p:nvPr/>
        </p:nvSpPr>
        <p:spPr>
          <a:xfrm>
            <a:off x="5724525" y="4797425"/>
            <a:ext cx="11525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4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60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TextBox 8"/>
          <p:cNvSpPr txBox="1"/>
          <p:nvPr/>
        </p:nvSpPr>
        <p:spPr>
          <a:xfrm>
            <a:off x="7092950" y="5445125"/>
            <a:ext cx="11525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时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9" name="TextBox 8"/>
          <p:cNvSpPr txBox="1"/>
          <p:nvPr/>
        </p:nvSpPr>
        <p:spPr>
          <a:xfrm>
            <a:off x="2987675" y="5373688"/>
            <a:ext cx="11525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4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分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30" name="矩形 5129"/>
          <p:cNvSpPr/>
          <p:nvPr/>
        </p:nvSpPr>
        <p:spPr>
          <a:xfrm rot="20914178">
            <a:off x="250825" y="260350"/>
            <a:ext cx="1211263" cy="1152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复习</a:t>
            </a:r>
            <a:endParaRPr lang="zh-CN" altLang="en-US" sz="3600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Box 5"/>
          <p:cNvSpPr txBox="1"/>
          <p:nvPr/>
        </p:nvSpPr>
        <p:spPr>
          <a:xfrm>
            <a:off x="5219700" y="4868863"/>
            <a:ext cx="17859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 1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小时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TextBox 6"/>
          <p:cNvSpPr txBox="1"/>
          <p:nvPr/>
        </p:nvSpPr>
        <p:spPr>
          <a:xfrm>
            <a:off x="5364163" y="5589588"/>
            <a:ext cx="178593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 1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分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6148" name="组合 6147"/>
          <p:cNvGrpSpPr>
            <a:grpSpLocks noChangeAspect="1"/>
          </p:cNvGrpSpPr>
          <p:nvPr/>
        </p:nvGrpSpPr>
        <p:grpSpPr>
          <a:xfrm>
            <a:off x="2484438" y="692150"/>
            <a:ext cx="4032250" cy="3811588"/>
            <a:chOff x="0" y="0"/>
            <a:chExt cx="3432" cy="3432"/>
          </a:xfrm>
        </p:grpSpPr>
        <p:pic>
          <p:nvPicPr>
            <p:cNvPr id="6149" name="Picture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3432" cy="343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50" name="Picture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9634956">
              <a:off x="1076" y="1666"/>
              <a:ext cx="878" cy="47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151" name="文本框 6150"/>
          <p:cNvSpPr txBox="1"/>
          <p:nvPr/>
        </p:nvSpPr>
        <p:spPr>
          <a:xfrm>
            <a:off x="2124075" y="4652963"/>
            <a:ext cx="4756150" cy="16160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ts val="6000"/>
              </a:lnSpc>
            </a:pP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时针走一大格是（         ）</a:t>
            </a:r>
            <a:endParaRPr lang="en-US" altLang="x-none" sz="32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6000"/>
              </a:lnSpc>
            </a:pP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分针走一小格是（         ）</a:t>
            </a:r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2" name="矩形 6151"/>
          <p:cNvSpPr/>
          <p:nvPr/>
        </p:nvSpPr>
        <p:spPr>
          <a:xfrm rot="20914178">
            <a:off x="250825" y="260350"/>
            <a:ext cx="1211263" cy="1152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复习</a:t>
            </a:r>
            <a:endParaRPr lang="zh-CN" altLang="en-US" sz="3600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>
            <a:off x="2051050" y="4221163"/>
            <a:ext cx="5400675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6000"/>
              </a:lnSpc>
            </a:pP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分针从</a:t>
            </a:r>
            <a:r>
              <a:rPr lang="en-US" altLang="x-none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走到</a:t>
            </a:r>
            <a:r>
              <a:rPr lang="en-US" altLang="x-none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是（     ）分</a:t>
            </a:r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1" name="TextBox 8"/>
          <p:cNvSpPr txBox="1"/>
          <p:nvPr/>
        </p:nvSpPr>
        <p:spPr>
          <a:xfrm>
            <a:off x="5651500" y="4364038"/>
            <a:ext cx="11525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4000" dirty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7172" name="组合 7171"/>
          <p:cNvGrpSpPr>
            <a:grpSpLocks noChangeAspect="1"/>
          </p:cNvGrpSpPr>
          <p:nvPr/>
        </p:nvGrpSpPr>
        <p:grpSpPr>
          <a:xfrm>
            <a:off x="2484438" y="404813"/>
            <a:ext cx="4032250" cy="3811587"/>
            <a:chOff x="0" y="0"/>
            <a:chExt cx="3432" cy="3432"/>
          </a:xfrm>
        </p:grpSpPr>
        <p:pic>
          <p:nvPicPr>
            <p:cNvPr id="7173" name="Picture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3432" cy="343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4" name="Picture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9634956">
              <a:off x="1076" y="1666"/>
              <a:ext cx="878" cy="47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5" name="文本框 7174"/>
          <p:cNvSpPr txBox="1"/>
          <p:nvPr/>
        </p:nvSpPr>
        <p:spPr>
          <a:xfrm>
            <a:off x="2051050" y="4797425"/>
            <a:ext cx="554355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6000"/>
              </a:lnSpc>
            </a:pP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分针从</a:t>
            </a:r>
            <a:r>
              <a:rPr lang="en-US" altLang="x-none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走到</a:t>
            </a:r>
            <a:r>
              <a:rPr lang="en-US" altLang="x-none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是（     ）分</a:t>
            </a:r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6" name="TextBox 8"/>
          <p:cNvSpPr txBox="1"/>
          <p:nvPr/>
        </p:nvSpPr>
        <p:spPr>
          <a:xfrm>
            <a:off x="5435600" y="4941888"/>
            <a:ext cx="11525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4000" dirty="0">
                <a:solidFill>
                  <a:srgbClr val="FF0000"/>
                </a:solidFill>
                <a:latin typeface="Arial" panose="020B0604020202020204" pitchFamily="34" charset="0"/>
              </a:rPr>
              <a:t>30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文本框 7176"/>
          <p:cNvSpPr txBox="1"/>
          <p:nvPr/>
        </p:nvSpPr>
        <p:spPr>
          <a:xfrm>
            <a:off x="2051050" y="5373688"/>
            <a:ext cx="554355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6000"/>
              </a:lnSpc>
            </a:pP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分针从</a:t>
            </a:r>
            <a:r>
              <a:rPr lang="en-US" altLang="x-none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走到</a:t>
            </a:r>
            <a:r>
              <a:rPr lang="en-US" altLang="x-none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是（     ）分</a:t>
            </a:r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TextBox 8"/>
          <p:cNvSpPr txBox="1"/>
          <p:nvPr/>
        </p:nvSpPr>
        <p:spPr>
          <a:xfrm>
            <a:off x="5507038" y="5516563"/>
            <a:ext cx="11525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4000" dirty="0">
                <a:solidFill>
                  <a:srgbClr val="FF0000"/>
                </a:solidFill>
                <a:latin typeface="Arial" panose="020B0604020202020204" pitchFamily="34" charset="0"/>
              </a:rPr>
              <a:t>45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9" name="矩形 7178"/>
          <p:cNvSpPr/>
          <p:nvPr/>
        </p:nvSpPr>
        <p:spPr>
          <a:xfrm rot="20914178">
            <a:off x="250825" y="260350"/>
            <a:ext cx="1211263" cy="1152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复习</a:t>
            </a:r>
            <a:endParaRPr lang="zh-CN" altLang="en-US" sz="3600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6" grpId="0"/>
      <p:bldP spid="71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1341438"/>
            <a:ext cx="3024188" cy="30241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2466945">
            <a:off x="1893888" y="2565400"/>
            <a:ext cx="733425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6463" y="1341438"/>
            <a:ext cx="3024187" cy="30241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000000">
            <a:off x="5580063" y="2668588"/>
            <a:ext cx="733425" cy="400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8" name="标题 8197"/>
          <p:cNvSpPr>
            <a:spLocks noGrp="1"/>
          </p:cNvSpPr>
          <p:nvPr>
            <p:ph type="title"/>
          </p:nvPr>
        </p:nvSpPr>
        <p:spPr>
          <a:xfrm>
            <a:off x="519113" y="417513"/>
            <a:ext cx="8229600" cy="1139825"/>
          </a:xfrm>
        </p:spPr>
        <p:txBody>
          <a:bodyPr/>
          <a:p>
            <a:r>
              <a:rPr lang="zh-CN" altLang="en-US" b="1"/>
              <a:t>说说下面两个钟面上各是几时？</a:t>
            </a:r>
            <a:endParaRPr lang="zh-CN" altLang="en-US" b="1"/>
          </a:p>
        </p:txBody>
      </p:sp>
      <p:sp>
        <p:nvSpPr>
          <p:cNvPr id="8199" name="文本框 8198"/>
          <p:cNvSpPr txBox="1"/>
          <p:nvPr/>
        </p:nvSpPr>
        <p:spPr>
          <a:xfrm>
            <a:off x="1116013" y="4941888"/>
            <a:ext cx="6754812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分针指着</a:t>
            </a:r>
            <a:r>
              <a:rPr lang="en-US" altLang="x-none" sz="3200" b="1" dirty="0">
                <a:latin typeface="Arial" panose="020B0604020202020204" pitchFamily="34" charset="0"/>
              </a:rPr>
              <a:t>12</a:t>
            </a:r>
            <a:r>
              <a:rPr lang="zh-CN" altLang="en-US" sz="3200" b="1" dirty="0">
                <a:latin typeface="Arial" panose="020B0604020202020204" pitchFamily="34" charset="0"/>
              </a:rPr>
              <a:t>，时针指着几就是几时。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92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476250"/>
            <a:ext cx="4024313" cy="2446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图片 92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0" y="498475"/>
            <a:ext cx="3919538" cy="2425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图片 92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3141663"/>
            <a:ext cx="3987800" cy="2593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图片 9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900" y="3141663"/>
            <a:ext cx="3976688" cy="2606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图片 102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476250"/>
            <a:ext cx="4024313" cy="2446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文本框 10242"/>
          <p:cNvSpPr txBox="1"/>
          <p:nvPr/>
        </p:nvSpPr>
        <p:spPr>
          <a:xfrm>
            <a:off x="1042988" y="5084763"/>
            <a:ext cx="12239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7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1044575" y="5589588"/>
            <a:ext cx="12239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7:00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45" name="图片 102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76250"/>
            <a:ext cx="3919538" cy="24257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46" name="组合 10245"/>
          <p:cNvGrpSpPr>
            <a:grpSpLocks noChangeAspect="1"/>
          </p:cNvGrpSpPr>
          <p:nvPr/>
        </p:nvGrpSpPr>
        <p:grpSpPr>
          <a:xfrm>
            <a:off x="395288" y="2997200"/>
            <a:ext cx="2232025" cy="2111375"/>
            <a:chOff x="0" y="0"/>
            <a:chExt cx="3432" cy="3432"/>
          </a:xfrm>
        </p:grpSpPr>
        <p:pic>
          <p:nvPicPr>
            <p:cNvPr id="10247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432" cy="343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48" name="Picture 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9634956">
              <a:off x="1076" y="1666"/>
              <a:ext cx="878" cy="479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0249" name="图片 10248">
            <a:hlinkClick r:id="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238" y="3933825"/>
            <a:ext cx="3851275" cy="1338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0" name="文本框 10249"/>
          <p:cNvSpPr txBox="1"/>
          <p:nvPr/>
        </p:nvSpPr>
        <p:spPr>
          <a:xfrm>
            <a:off x="3059113" y="5157788"/>
            <a:ext cx="18716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7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en-US" sz="2800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51" name="文本框 10250"/>
          <p:cNvSpPr txBox="1"/>
          <p:nvPr/>
        </p:nvSpPr>
        <p:spPr>
          <a:xfrm>
            <a:off x="3059113" y="5805488"/>
            <a:ext cx="30241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b="1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：</a:t>
            </a:r>
            <a:r>
              <a:rPr lang="zh-CN" altLang="en-US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b="1" u="sng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r>
              <a:rPr lang="zh-CN" altLang="en-US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b="1" u="sng">
              <a:solidFill>
                <a:srgbClr val="0066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52" name="文本框 10251"/>
          <p:cNvSpPr txBox="1"/>
          <p:nvPr/>
        </p:nvSpPr>
        <p:spPr>
          <a:xfrm>
            <a:off x="3852863" y="5157788"/>
            <a:ext cx="12239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sz="2800" b="1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53" name="文本框 10252"/>
          <p:cNvSpPr txBox="1"/>
          <p:nvPr/>
        </p:nvSpPr>
        <p:spPr>
          <a:xfrm>
            <a:off x="3419475" y="5661025"/>
            <a:ext cx="12239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7  15</a:t>
            </a:r>
            <a:endParaRPr lang="en-US" altLang="zh-CN" sz="2800" b="1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54" name="PubPieSlice"/>
          <p:cNvSpPr>
            <a:spLocks noChangeAspect="1" noEditPoints="1"/>
          </p:cNvSpPr>
          <p:nvPr/>
        </p:nvSpPr>
        <p:spPr>
          <a:xfrm rot="16200000">
            <a:off x="3059113" y="3033713"/>
            <a:ext cx="1838325" cy="1908175"/>
          </a:xfrm>
          <a:custGeom>
            <a:avLst/>
            <a:gdLst>
              <a:gd name="A1" fmla="val 5346488"/>
              <a:gd name="A2" fmla="val -19747"/>
              <a:gd name="G0" fmla="+- 0 0 0"/>
              <a:gd name="G1" fmla="sin 10800 A1"/>
              <a:gd name="G2" fmla="cos 10800 A1"/>
              <a:gd name="G3" fmla="sin 10800 A2"/>
              <a:gd name="G4" fmla="cos 10800 A2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</a:gdLst>
            <a:ahLst/>
            <a:cxnLst>
              <a:cxn ang="0">
                <a:pos x="G6" y="G5"/>
              </a:cxn>
              <a:cxn ang="0">
                <a:pos x="10800" y="10800"/>
              </a:cxn>
              <a:cxn ang="0">
                <a:pos x="G8" y="G7"/>
              </a:cxn>
            </a:cxnLst>
            <a:pathLst>
              <a:path w="21600" h="21600">
                <a:moveTo>
                  <a:pt x="10968" y="21599"/>
                </a:moveTo>
                <a:arcTo wR="10800" hR="10800" stAng="-16253482" swAng="-5366574"/>
                <a:lnTo>
                  <a:pt x="10800" y="10800"/>
                </a:lnTo>
                <a:close/>
              </a:path>
            </a:pathLst>
          </a:custGeom>
          <a:solidFill>
            <a:srgbClr val="99CCFF">
              <a:alpha val="73000"/>
            </a:srgbClr>
          </a:solidFill>
          <a:ln w="9525" cap="flat" cmpd="sng">
            <a:solidFill>
              <a:srgbClr val="33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10255" name="图片 10254" descr="图片5"/>
          <p:cNvPicPr>
            <a:picLocks noChangeAspect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6538" y="2924175"/>
            <a:ext cx="2371725" cy="21986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56" name="组合 10255"/>
          <p:cNvGrpSpPr>
            <a:grpSpLocks noChangeAspect="1"/>
          </p:cNvGrpSpPr>
          <p:nvPr/>
        </p:nvGrpSpPr>
        <p:grpSpPr>
          <a:xfrm rot="-1614655">
            <a:off x="3419475" y="3860800"/>
            <a:ext cx="1014413" cy="360363"/>
            <a:chOff x="0" y="0"/>
            <a:chExt cx="1531" cy="544"/>
          </a:xfrm>
        </p:grpSpPr>
        <p:sp>
          <p:nvSpPr>
            <p:cNvPr id="10257" name="任意多边形 10256"/>
            <p:cNvSpPr>
              <a:spLocks noChangeAspect="1"/>
            </p:cNvSpPr>
            <p:nvPr/>
          </p:nvSpPr>
          <p:spPr>
            <a:xfrm rot="-7293824" flipV="1">
              <a:off x="368" y="76"/>
              <a:ext cx="97" cy="833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solidFill>
                <a:srgbClr val="FF99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58" name="任意多边形 10257"/>
            <p:cNvSpPr>
              <a:spLocks noChangeAspect="1"/>
            </p:cNvSpPr>
            <p:nvPr/>
          </p:nvSpPr>
          <p:spPr>
            <a:xfrm rot="3399597" flipH="1" flipV="1">
              <a:off x="1063" y="-368"/>
              <a:ext cx="97" cy="833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0259" name="组合 10258"/>
          <p:cNvGrpSpPr>
            <a:grpSpLocks noChangeAspect="1"/>
          </p:cNvGrpSpPr>
          <p:nvPr/>
        </p:nvGrpSpPr>
        <p:grpSpPr>
          <a:xfrm>
            <a:off x="3924300" y="3287713"/>
            <a:ext cx="28575" cy="1436687"/>
            <a:chOff x="0" y="0"/>
            <a:chExt cx="82" cy="2691"/>
          </a:xfrm>
        </p:grpSpPr>
        <p:sp>
          <p:nvSpPr>
            <p:cNvPr id="10260" name="任意多边形 10259"/>
            <p:cNvSpPr>
              <a:spLocks noChangeAspect="1"/>
            </p:cNvSpPr>
            <p:nvPr/>
          </p:nvSpPr>
          <p:spPr>
            <a:xfrm flipH="1" flipV="1">
              <a:off x="0" y="0"/>
              <a:ext cx="82" cy="1347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solidFill>
                <a:srgbClr val="FF66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61" name="任意多边形 10260"/>
            <p:cNvSpPr>
              <a:spLocks noChangeAspect="1"/>
            </p:cNvSpPr>
            <p:nvPr/>
          </p:nvSpPr>
          <p:spPr>
            <a:xfrm rot="10800000" flipH="1" flipV="1">
              <a:off x="0" y="1344"/>
              <a:ext cx="82" cy="1347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262" name="椭圆 10261"/>
          <p:cNvSpPr>
            <a:spLocks noChangeAspect="1"/>
          </p:cNvSpPr>
          <p:nvPr/>
        </p:nvSpPr>
        <p:spPr>
          <a:xfrm flipH="1" flipV="1">
            <a:off x="3924300" y="3986213"/>
            <a:ext cx="90488" cy="90487"/>
          </a:xfrm>
          <a:prstGeom prst="ellipse">
            <a:avLst/>
          </a:prstGeom>
          <a:solidFill>
            <a:srgbClr val="FF99CC"/>
          </a:solidFill>
          <a:ln w="9525" cap="flat" cmpd="sng">
            <a:solidFill>
              <a:srgbClr val="FF99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9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41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50" grpId="0"/>
      <p:bldP spid="10251" grpId="0"/>
      <p:bldP spid="10252" grpId="0"/>
      <p:bldP spid="10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PubPieSlice"/>
          <p:cNvSpPr>
            <a:spLocks noChangeAspect="1" noEditPoints="1"/>
          </p:cNvSpPr>
          <p:nvPr/>
        </p:nvSpPr>
        <p:spPr>
          <a:xfrm rot="16200000">
            <a:off x="946150" y="1581150"/>
            <a:ext cx="2498725" cy="2592388"/>
          </a:xfrm>
          <a:custGeom>
            <a:avLst/>
            <a:gdLst>
              <a:gd name="A1" fmla="val 10740906"/>
              <a:gd name="A2" fmla="val -19747"/>
              <a:gd name="G0" fmla="+- 0 0 0"/>
              <a:gd name="G1" fmla="sin 10800 A1"/>
              <a:gd name="G2" fmla="cos 10800 A1"/>
              <a:gd name="G3" fmla="sin 10800 A2"/>
              <a:gd name="G4" fmla="cos 10800 A2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</a:gdLst>
            <a:ahLst/>
            <a:cxnLst>
              <a:cxn ang="0">
                <a:pos x="G6" y="G5"/>
              </a:cxn>
              <a:cxn ang="0">
                <a:pos x="10800" y="10800"/>
              </a:cxn>
              <a:cxn ang="0">
                <a:pos x="G8" y="G7"/>
              </a:cxn>
            </a:cxnLst>
            <a:pathLst>
              <a:path w="21600" h="21600">
                <a:moveTo>
                  <a:pt x="2" y="10986"/>
                </a:moveTo>
                <a:arcTo wR="10800" hR="10800" stAng="-10858887" swAng="-10761168"/>
                <a:lnTo>
                  <a:pt x="10800" y="10800"/>
                </a:lnTo>
                <a:close/>
              </a:path>
            </a:pathLst>
          </a:custGeom>
          <a:solidFill>
            <a:srgbClr val="99CCFF">
              <a:alpha val="73000"/>
            </a:srgbClr>
          </a:solidFill>
          <a:ln w="9525" cap="flat" cmpd="sng">
            <a:solidFill>
              <a:srgbClr val="33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11267" name="图片 11266" descr="图片5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188" y="1446213"/>
            <a:ext cx="3149600" cy="2919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PubPieSlice"/>
          <p:cNvSpPr>
            <a:spLocks noChangeAspect="1" noEditPoints="1"/>
          </p:cNvSpPr>
          <p:nvPr/>
        </p:nvSpPr>
        <p:spPr>
          <a:xfrm rot="16200000">
            <a:off x="5553075" y="1652588"/>
            <a:ext cx="2498725" cy="2592387"/>
          </a:xfrm>
          <a:custGeom>
            <a:avLst/>
            <a:gdLst>
              <a:gd name="A1" fmla="val -5375629"/>
              <a:gd name="A2" fmla="val -19747"/>
              <a:gd name="G0" fmla="+- 0 0 0"/>
              <a:gd name="G1" fmla="sin 10800 A1"/>
              <a:gd name="G2" fmla="cos 10800 A1"/>
              <a:gd name="G3" fmla="sin 10800 A2"/>
              <a:gd name="G4" fmla="cos 10800 A2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</a:gdLst>
            <a:ahLst/>
            <a:cxnLst>
              <a:cxn ang="0">
                <a:pos x="G6" y="G5"/>
              </a:cxn>
              <a:cxn ang="0">
                <a:pos x="10800" y="10800"/>
              </a:cxn>
              <a:cxn ang="0">
                <a:pos x="G8" y="G7"/>
              </a:cxn>
            </a:cxnLst>
            <a:pathLst>
              <a:path w="21600" h="21600">
                <a:moveTo>
                  <a:pt x="10877" y="0"/>
                </a:moveTo>
                <a:arcTo wR="10800" hR="10800" stAng="-5375809" swAng="-16244246"/>
                <a:lnTo>
                  <a:pt x="10800" y="10800"/>
                </a:lnTo>
                <a:close/>
              </a:path>
            </a:pathLst>
          </a:custGeom>
          <a:solidFill>
            <a:srgbClr val="99CCFF">
              <a:alpha val="73000"/>
            </a:srgbClr>
          </a:solidFill>
          <a:ln w="9525" cap="flat" cmpd="sng">
            <a:solidFill>
              <a:srgbClr val="33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11269" name="图片 11268" descr="图片5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9700" y="1484313"/>
            <a:ext cx="3149600" cy="29194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70" name="组合 11269"/>
          <p:cNvGrpSpPr>
            <a:grpSpLocks noChangeAspect="1"/>
          </p:cNvGrpSpPr>
          <p:nvPr/>
        </p:nvGrpSpPr>
        <p:grpSpPr>
          <a:xfrm rot="-1614655">
            <a:off x="6083300" y="2636838"/>
            <a:ext cx="1417638" cy="503237"/>
            <a:chOff x="0" y="0"/>
            <a:chExt cx="1531" cy="544"/>
          </a:xfrm>
        </p:grpSpPr>
        <p:sp>
          <p:nvSpPr>
            <p:cNvPr id="11271" name="任意多边形 11270"/>
            <p:cNvSpPr>
              <a:spLocks noChangeAspect="1"/>
            </p:cNvSpPr>
            <p:nvPr/>
          </p:nvSpPr>
          <p:spPr>
            <a:xfrm rot="-7293824" flipV="1">
              <a:off x="368" y="76"/>
              <a:ext cx="97" cy="833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solidFill>
                <a:srgbClr val="FF99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72" name="任意多边形 11271"/>
            <p:cNvSpPr>
              <a:spLocks noChangeAspect="1"/>
            </p:cNvSpPr>
            <p:nvPr/>
          </p:nvSpPr>
          <p:spPr>
            <a:xfrm rot="3399597" flipH="1" flipV="1">
              <a:off x="1063" y="-368"/>
              <a:ext cx="97" cy="833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273" name="组合 11272"/>
          <p:cNvGrpSpPr>
            <a:grpSpLocks noChangeAspect="1"/>
          </p:cNvGrpSpPr>
          <p:nvPr/>
        </p:nvGrpSpPr>
        <p:grpSpPr>
          <a:xfrm>
            <a:off x="6767513" y="1987550"/>
            <a:ext cx="34925" cy="1831975"/>
            <a:chOff x="0" y="0"/>
            <a:chExt cx="82" cy="2691"/>
          </a:xfrm>
        </p:grpSpPr>
        <p:sp>
          <p:nvSpPr>
            <p:cNvPr id="11274" name="任意多边形 11273"/>
            <p:cNvSpPr>
              <a:spLocks noChangeAspect="1"/>
            </p:cNvSpPr>
            <p:nvPr/>
          </p:nvSpPr>
          <p:spPr>
            <a:xfrm flipH="1" flipV="1">
              <a:off x="0" y="0"/>
              <a:ext cx="82" cy="1347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solidFill>
                <a:srgbClr val="FF66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75" name="任意多边形 11274"/>
            <p:cNvSpPr>
              <a:spLocks noChangeAspect="1"/>
            </p:cNvSpPr>
            <p:nvPr/>
          </p:nvSpPr>
          <p:spPr>
            <a:xfrm rot="10800000" flipH="1" flipV="1">
              <a:off x="0" y="1344"/>
              <a:ext cx="82" cy="1347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1276" name="椭圆 11275"/>
          <p:cNvSpPr>
            <a:spLocks noChangeAspect="1"/>
          </p:cNvSpPr>
          <p:nvPr/>
        </p:nvSpPr>
        <p:spPr>
          <a:xfrm flipH="1" flipV="1">
            <a:off x="6731000" y="2852738"/>
            <a:ext cx="125413" cy="125412"/>
          </a:xfrm>
          <a:prstGeom prst="ellipse">
            <a:avLst/>
          </a:prstGeom>
          <a:solidFill>
            <a:srgbClr val="FF99CC"/>
          </a:solidFill>
          <a:ln w="9525" cap="flat" cmpd="sng">
            <a:solidFill>
              <a:srgbClr val="FF99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1277" name="组合 11276"/>
          <p:cNvGrpSpPr>
            <a:grpSpLocks noChangeAspect="1"/>
          </p:cNvGrpSpPr>
          <p:nvPr/>
        </p:nvGrpSpPr>
        <p:grpSpPr>
          <a:xfrm rot="-1614655">
            <a:off x="1474788" y="2598738"/>
            <a:ext cx="1417637" cy="503237"/>
            <a:chOff x="0" y="0"/>
            <a:chExt cx="1531" cy="544"/>
          </a:xfrm>
        </p:grpSpPr>
        <p:sp>
          <p:nvSpPr>
            <p:cNvPr id="11278" name="任意多边形 11277"/>
            <p:cNvSpPr>
              <a:spLocks noChangeAspect="1"/>
            </p:cNvSpPr>
            <p:nvPr/>
          </p:nvSpPr>
          <p:spPr>
            <a:xfrm rot="-7293824" flipV="1">
              <a:off x="368" y="76"/>
              <a:ext cx="97" cy="833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solidFill>
                <a:srgbClr val="FF99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79" name="任意多边形 11278"/>
            <p:cNvSpPr>
              <a:spLocks noChangeAspect="1"/>
            </p:cNvSpPr>
            <p:nvPr/>
          </p:nvSpPr>
          <p:spPr>
            <a:xfrm rot="3399597" flipH="1" flipV="1">
              <a:off x="1063" y="-368"/>
              <a:ext cx="97" cy="833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280" name="组合 11279"/>
          <p:cNvGrpSpPr>
            <a:grpSpLocks noChangeAspect="1"/>
          </p:cNvGrpSpPr>
          <p:nvPr/>
        </p:nvGrpSpPr>
        <p:grpSpPr>
          <a:xfrm>
            <a:off x="2160588" y="1916113"/>
            <a:ext cx="34925" cy="1831975"/>
            <a:chOff x="0" y="0"/>
            <a:chExt cx="82" cy="2691"/>
          </a:xfrm>
        </p:grpSpPr>
        <p:sp>
          <p:nvSpPr>
            <p:cNvPr id="11281" name="任意多边形 11280"/>
            <p:cNvSpPr>
              <a:spLocks noChangeAspect="1"/>
            </p:cNvSpPr>
            <p:nvPr/>
          </p:nvSpPr>
          <p:spPr>
            <a:xfrm flipH="1" flipV="1">
              <a:off x="0" y="0"/>
              <a:ext cx="82" cy="1347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/>
            </a:solidFill>
            <a:ln w="9525" cap="flat" cmpd="sng">
              <a:solidFill>
                <a:srgbClr val="FF66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82" name="任意多边形 11281"/>
            <p:cNvSpPr>
              <a:spLocks noChangeAspect="1"/>
            </p:cNvSpPr>
            <p:nvPr/>
          </p:nvSpPr>
          <p:spPr>
            <a:xfrm rot="10800000" flipH="1" flipV="1">
              <a:off x="0" y="1344"/>
              <a:ext cx="82" cy="1347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1283" name="椭圆 11282"/>
          <p:cNvSpPr>
            <a:spLocks noChangeAspect="1"/>
          </p:cNvSpPr>
          <p:nvPr/>
        </p:nvSpPr>
        <p:spPr>
          <a:xfrm flipH="1" flipV="1">
            <a:off x="2122488" y="2814638"/>
            <a:ext cx="125412" cy="125412"/>
          </a:xfrm>
          <a:prstGeom prst="ellipse">
            <a:avLst/>
          </a:prstGeom>
          <a:solidFill>
            <a:srgbClr val="FF99CC"/>
          </a:solidFill>
          <a:ln w="9525" cap="flat" cmpd="sng">
            <a:solidFill>
              <a:srgbClr val="FF99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1284" name="文本框 11283"/>
          <p:cNvSpPr txBox="1"/>
          <p:nvPr/>
        </p:nvSpPr>
        <p:spPr>
          <a:xfrm>
            <a:off x="395288" y="461963"/>
            <a:ext cx="8280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Arial" panose="020B0604020202020204" pitchFamily="34" charset="0"/>
              </a:rPr>
              <a:t>下面的钟面上各是几时几分？你是怎样看出来的？</a:t>
            </a:r>
            <a:endParaRPr lang="zh-CN" altLang="en-US" sz="2800" b="1">
              <a:latin typeface="Arial" panose="020B0604020202020204" pitchFamily="34" charset="0"/>
            </a:endParaRPr>
          </a:p>
        </p:txBody>
      </p:sp>
      <p:sp>
        <p:nvSpPr>
          <p:cNvPr id="11285" name="文本框 11284"/>
          <p:cNvSpPr txBox="1"/>
          <p:nvPr/>
        </p:nvSpPr>
        <p:spPr>
          <a:xfrm>
            <a:off x="1258888" y="4652963"/>
            <a:ext cx="15827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7    30</a:t>
            </a:r>
            <a:endParaRPr lang="en-US" altLang="zh-CN" sz="2800" b="1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86" name="文本框 11285"/>
          <p:cNvSpPr txBox="1"/>
          <p:nvPr/>
        </p:nvSpPr>
        <p:spPr>
          <a:xfrm>
            <a:off x="1187450" y="4724400"/>
            <a:ext cx="20891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en-US" sz="2800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87" name="文本框 11286"/>
          <p:cNvSpPr txBox="1"/>
          <p:nvPr/>
        </p:nvSpPr>
        <p:spPr>
          <a:xfrm>
            <a:off x="5724525" y="4652963"/>
            <a:ext cx="20891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en-US" sz="2800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88" name="文本框 11287"/>
          <p:cNvSpPr txBox="1"/>
          <p:nvPr/>
        </p:nvSpPr>
        <p:spPr>
          <a:xfrm>
            <a:off x="5795963" y="4638675"/>
            <a:ext cx="15827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7    45</a:t>
            </a:r>
            <a:endParaRPr lang="en-US" altLang="zh-CN" sz="2800" b="1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89" name="文本框 11288"/>
          <p:cNvSpPr txBox="1"/>
          <p:nvPr/>
        </p:nvSpPr>
        <p:spPr>
          <a:xfrm>
            <a:off x="1116013" y="5445125"/>
            <a:ext cx="19446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b="1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：</a:t>
            </a:r>
            <a:r>
              <a:rPr lang="zh-CN" altLang="en-US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b="1" u="sng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r>
              <a:rPr lang="zh-CN" altLang="en-US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b="1" u="sng">
              <a:solidFill>
                <a:srgbClr val="0066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90" name="文本框 11289"/>
          <p:cNvSpPr txBox="1"/>
          <p:nvPr/>
        </p:nvSpPr>
        <p:spPr>
          <a:xfrm>
            <a:off x="5722938" y="5373688"/>
            <a:ext cx="19446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b="1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：</a:t>
            </a:r>
            <a:r>
              <a:rPr lang="zh-CN" altLang="en-US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b="1" u="sng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r>
              <a:rPr lang="zh-CN" altLang="en-US" b="1" u="sng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b="1" u="sng">
              <a:solidFill>
                <a:srgbClr val="0066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91" name="文本框 11290"/>
          <p:cNvSpPr txBox="1"/>
          <p:nvPr/>
        </p:nvSpPr>
        <p:spPr>
          <a:xfrm>
            <a:off x="1476375" y="5300663"/>
            <a:ext cx="15827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7  30</a:t>
            </a:r>
            <a:endParaRPr lang="en-US" altLang="zh-CN" sz="2800" b="1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92" name="文本框 11291"/>
          <p:cNvSpPr txBox="1"/>
          <p:nvPr/>
        </p:nvSpPr>
        <p:spPr>
          <a:xfrm>
            <a:off x="6084888" y="5214938"/>
            <a:ext cx="15827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7  45</a:t>
            </a:r>
            <a:endParaRPr lang="en-US" altLang="zh-CN" sz="2800" b="1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15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7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286" grpId="0"/>
      <p:bldP spid="11287" grpId="0"/>
      <p:bldP spid="11288" grpId="0"/>
      <p:bldP spid="11289" grpId="0"/>
      <p:bldP spid="11290" grpId="0"/>
      <p:bldP spid="11291" grpId="0"/>
      <p:bldP spid="112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图片 1228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288" y="549275"/>
            <a:ext cx="8748712" cy="49037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1" name="图片 122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916113"/>
            <a:ext cx="2457450" cy="1952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2" name="图片 122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125" y="3933825"/>
            <a:ext cx="2495550" cy="2047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图片 122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738" y="4221163"/>
            <a:ext cx="2419350" cy="1047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文本框 12293"/>
          <p:cNvSpPr txBox="1"/>
          <p:nvPr/>
        </p:nvSpPr>
        <p:spPr>
          <a:xfrm>
            <a:off x="1619250" y="3860800"/>
            <a:ext cx="7921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Arial" panose="020B0604020202020204" pitchFamily="34" charset="0"/>
              </a:rPr>
              <a:t>55</a:t>
            </a:r>
            <a:endParaRPr lang="en-US" altLang="zh-CN" sz="3600">
              <a:latin typeface="Arial" panose="020B0604020202020204" pitchFamily="34" charset="0"/>
            </a:endParaRPr>
          </a:p>
        </p:txBody>
      </p:sp>
      <p:sp>
        <p:nvSpPr>
          <p:cNvPr id="12295" name="文本框 12294"/>
          <p:cNvSpPr txBox="1"/>
          <p:nvPr/>
        </p:nvSpPr>
        <p:spPr>
          <a:xfrm>
            <a:off x="1258888" y="4437063"/>
            <a:ext cx="18716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Arial" panose="020B0604020202020204" pitchFamily="34" charset="0"/>
              </a:rPr>
              <a:t>7    55</a:t>
            </a:r>
            <a:endParaRPr lang="en-US" altLang="zh-CN" sz="3600">
              <a:latin typeface="Arial" panose="020B0604020202020204" pitchFamily="34" charset="0"/>
            </a:endParaRPr>
          </a:p>
        </p:txBody>
      </p:sp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r>
              <a:rPr lang="zh-CN" altLang="en-US" dirty="0"/>
              <a:t>绿色圃中小学教育网http://www.Lspjy.com</a:t>
            </a:r>
            <a:endParaRPr lang="zh-CN" altLang="en-US" dirty="0"/>
          </a:p>
        </p:txBody>
      </p:sp>
      <p:sp>
        <p:nvSpPr>
          <p:cNvPr id="3" name="流程图: 过程 2"/>
          <p:cNvSpPr/>
          <p:nvPr/>
        </p:nvSpPr>
        <p:spPr>
          <a:xfrm>
            <a:off x="3780155" y="6165215"/>
            <a:ext cx="158432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流程图: 过程 3"/>
          <p:cNvSpPr/>
          <p:nvPr/>
        </p:nvSpPr>
        <p:spPr>
          <a:xfrm>
            <a:off x="3124835" y="6165215"/>
            <a:ext cx="2894965" cy="50419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</p:bldLst>
  </p:timing>
</p:sld>
</file>

<file path=ppt/theme/theme1.xml><?xml version="1.0" encoding="utf-8"?>
<a:theme xmlns:a="http://schemas.openxmlformats.org/drawingml/2006/main" name="Edge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20000"/>
        </a:lt1>
        <a:dk2>
          <a:srgbClr val="FFFFFF"/>
        </a:dk2>
        <a:lt2>
          <a:srgbClr val="333333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CCFF"/>
        </a:dk1>
        <a:lt1>
          <a:srgbClr val="0B0506"/>
        </a:lt1>
        <a:dk2>
          <a:srgbClr val="FFFFFF"/>
        </a:dk2>
        <a:lt2>
          <a:srgbClr val="333333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221013"/>
        </a:lt1>
        <a:dk2>
          <a:srgbClr val="FFFFFF"/>
        </a:dk2>
        <a:lt2>
          <a:srgbClr val="333333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FF"/>
        </a:dk2>
        <a:lt2>
          <a:srgbClr val="11054B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002600"/>
        </a:lt1>
        <a:dk2>
          <a:srgbClr val="FAFACC"/>
        </a:dk2>
        <a:lt2>
          <a:srgbClr val="9B8D65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99"/>
        </a:lt1>
        <a:dk2>
          <a:srgbClr val="FFFFFF"/>
        </a:dk2>
        <a:lt2>
          <a:srgbClr val="333333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WPS 演示</Application>
  <PresentationFormat>在屏幕上显示</PresentationFormat>
  <Paragraphs>118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宋体</vt:lpstr>
      <vt:lpstr>Wingdings</vt:lpstr>
      <vt:lpstr>Garamond</vt:lpstr>
      <vt:lpstr>微软雅黑</vt:lpstr>
      <vt:lpstr>楷体</vt:lpstr>
      <vt:lpstr>Times New Roman</vt:lpstr>
      <vt:lpstr>黑体</vt:lpstr>
      <vt:lpstr>PMingLiU-ExtB</vt:lpstr>
      <vt:lpstr>Arial Unicode MS</vt:lpstr>
      <vt:lpstr>Edge</vt:lpstr>
      <vt:lpstr>PowerPoint 演示文稿</vt:lpstr>
      <vt:lpstr>PowerPoint 演示文稿</vt:lpstr>
      <vt:lpstr>PowerPoint 演示文稿</vt:lpstr>
      <vt:lpstr>PowerPoint 演示文稿</vt:lpstr>
      <vt:lpstr>说说下面两个钟面上各是几时？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6</cp:revision>
  <dcterms:created xsi:type="dcterms:W3CDTF">2018-02-27T23:35:00Z</dcterms:created>
  <dcterms:modified xsi:type="dcterms:W3CDTF">2018-02-28T00:02:25Z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