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6" r:id="rId5"/>
    <p:sldMasterId id="2147483698" r:id="rId6"/>
    <p:sldMasterId id="2147483710" r:id="rId7"/>
    <p:sldMasterId id="2147483722" r:id="rId8"/>
  </p:sldMasterIdLst>
  <p:notesMasterIdLst>
    <p:notesMasterId r:id="rId58"/>
  </p:notesMasterIdLst>
  <p:sldIdLst>
    <p:sldId id="267" r:id="rId9"/>
    <p:sldId id="538" r:id="rId10"/>
    <p:sldId id="339" r:id="rId11"/>
    <p:sldId id="675" r:id="rId12"/>
    <p:sldId id="340" r:id="rId13"/>
    <p:sldId id="289" r:id="rId14"/>
    <p:sldId id="290" r:id="rId15"/>
    <p:sldId id="291" r:id="rId16"/>
    <p:sldId id="292" r:id="rId17"/>
    <p:sldId id="341" r:id="rId18"/>
    <p:sldId id="543" r:id="rId19"/>
    <p:sldId id="541" r:id="rId20"/>
    <p:sldId id="619" r:id="rId21"/>
    <p:sldId id="621" r:id="rId22"/>
    <p:sldId id="625" r:id="rId23"/>
    <p:sldId id="620" r:id="rId24"/>
    <p:sldId id="622" r:id="rId25"/>
    <p:sldId id="623" r:id="rId26"/>
    <p:sldId id="627" r:id="rId27"/>
    <p:sldId id="626" r:id="rId28"/>
    <p:sldId id="628" r:id="rId29"/>
    <p:sldId id="629" r:id="rId30"/>
    <p:sldId id="674" r:id="rId31"/>
    <p:sldId id="661" r:id="rId32"/>
    <p:sldId id="662" r:id="rId33"/>
    <p:sldId id="663" r:id="rId34"/>
    <p:sldId id="664" r:id="rId35"/>
    <p:sldId id="665" r:id="rId36"/>
    <p:sldId id="666" r:id="rId37"/>
    <p:sldId id="667" r:id="rId38"/>
    <p:sldId id="668" r:id="rId39"/>
    <p:sldId id="669" r:id="rId40"/>
    <p:sldId id="670" r:id="rId41"/>
    <p:sldId id="634" r:id="rId42"/>
    <p:sldId id="635" r:id="rId43"/>
    <p:sldId id="637" r:id="rId44"/>
    <p:sldId id="655" r:id="rId45"/>
    <p:sldId id="654" r:id="rId46"/>
    <p:sldId id="656" r:id="rId47"/>
    <p:sldId id="657" r:id="rId48"/>
    <p:sldId id="677" r:id="rId49"/>
    <p:sldId id="673" r:id="rId50"/>
    <p:sldId id="288" r:id="rId51"/>
    <p:sldId id="648" r:id="rId52"/>
    <p:sldId id="649" r:id="rId53"/>
    <p:sldId id="650" r:id="rId54"/>
    <p:sldId id="651" r:id="rId55"/>
    <p:sldId id="652" r:id="rId56"/>
    <p:sldId id="676" r:id="rId5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CC"/>
    <a:srgbClr val="0000FF"/>
    <a:srgbClr val="FFFF66"/>
    <a:srgbClr val="009900"/>
    <a:srgbClr val="FF0000"/>
    <a:srgbClr val="66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104" y="-72"/>
      </p:cViewPr>
      <p:guideLst>
        <p:guide orient="horz" pos="2160"/>
        <p:guide pos="29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Master" Target="slideMasters/slideMaster5.xml"/><Relationship Id="rId59" Type="http://schemas.openxmlformats.org/officeDocument/2006/relationships/presProps" Target="presProps.xml"/><Relationship Id="rId58" Type="http://schemas.openxmlformats.org/officeDocument/2006/relationships/notesMaster" Target="notesMasters/notesMaster1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44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126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>
          <a:xfrm>
            <a:off x="0" y="2438400"/>
            <a:ext cx="9009063" cy="1052513"/>
            <a:chOff x="0" y="0"/>
            <a:chExt cx="5675" cy="663"/>
          </a:xfrm>
        </p:grpSpPr>
        <p:grpSp>
          <p:nvGrpSpPr>
            <p:cNvPr id="10248" name="Group 3"/>
            <p:cNvGrpSpPr/>
            <p:nvPr/>
          </p:nvGrpSpPr>
          <p:grpSpPr>
            <a:xfrm>
              <a:off x="183" y="68"/>
              <a:ext cx="449" cy="299"/>
              <a:chOff x="0" y="0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249" name="Group 6"/>
            <p:cNvGrpSpPr/>
            <p:nvPr/>
          </p:nvGrpSpPr>
          <p:grpSpPr>
            <a:xfrm>
              <a:off x="261" y="334"/>
              <a:ext cx="466" cy="299"/>
              <a:chOff x="0" y="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288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0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518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solidFill>
                  <a:schemeClr val="bg2"/>
                </a:solidFill>
                <a:latin typeface="Tahoma" panose="020B0604030504040204" pitchFamily="34" charset="0"/>
              </a:rPr>
            </a:fld>
            <a:endParaRPr lang="zh-CN" altLang="en-US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>
          <a:xfrm>
            <a:off x="0" y="2438400"/>
            <a:ext cx="9009063" cy="1052513"/>
            <a:chOff x="0" y="0"/>
            <a:chExt cx="5675" cy="663"/>
          </a:xfrm>
        </p:grpSpPr>
        <p:grpSp>
          <p:nvGrpSpPr>
            <p:cNvPr id="11272" name="Group 3"/>
            <p:cNvGrpSpPr/>
            <p:nvPr/>
          </p:nvGrpSpPr>
          <p:grpSpPr>
            <a:xfrm>
              <a:off x="183" y="68"/>
              <a:ext cx="449" cy="299"/>
              <a:chOff x="0" y="0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273" name="Group 6"/>
            <p:cNvGrpSpPr/>
            <p:nvPr/>
          </p:nvGrpSpPr>
          <p:grpSpPr>
            <a:xfrm>
              <a:off x="261" y="334"/>
              <a:ext cx="466" cy="299"/>
              <a:chOff x="0" y="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288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0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518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solidFill>
                  <a:schemeClr val="bg2"/>
                </a:solidFill>
                <a:latin typeface="Tahoma" panose="020B0604030504040204" pitchFamily="34" charset="0"/>
              </a:rPr>
            </a:fld>
            <a:endParaRPr lang="zh-CN" altLang="en-US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>
          <a:xfrm>
            <a:off x="0" y="2438400"/>
            <a:ext cx="9009063" cy="1052513"/>
            <a:chOff x="0" y="0"/>
            <a:chExt cx="5675" cy="663"/>
          </a:xfrm>
        </p:grpSpPr>
        <p:grpSp>
          <p:nvGrpSpPr>
            <p:cNvPr id="12296" name="Group 3"/>
            <p:cNvGrpSpPr/>
            <p:nvPr/>
          </p:nvGrpSpPr>
          <p:grpSpPr>
            <a:xfrm>
              <a:off x="183" y="68"/>
              <a:ext cx="449" cy="299"/>
              <a:chOff x="0" y="0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2297" name="Group 6"/>
            <p:cNvGrpSpPr/>
            <p:nvPr/>
          </p:nvGrpSpPr>
          <p:grpSpPr>
            <a:xfrm>
              <a:off x="261" y="334"/>
              <a:ext cx="466" cy="299"/>
              <a:chOff x="0" y="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288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0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518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/>
            <a:fld id="{9A0DB2DC-4C9A-4742-B13C-FB6460FD3503}" type="slidenum">
              <a:rPr lang="zh-CN" altLang="en-US" dirty="0">
                <a:solidFill>
                  <a:schemeClr val="bg2"/>
                </a:solidFill>
                <a:latin typeface="Tahoma" panose="020B0604030504040204" pitchFamily="34" charset="0"/>
              </a:rPr>
            </a:fld>
            <a:endParaRPr lang="zh-CN" altLang="en-US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>
    <p:random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3" name="Rectangle 9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5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7" name="Rectangle 9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8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random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5" name="Rectangle 9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226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1.wav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audio" Target="../media/audio1.wav"/><Relationship Id="rId4" Type="http://schemas.openxmlformats.org/officeDocument/2006/relationships/image" Target="../media/image20.png"/><Relationship Id="rId3" Type="http://schemas.openxmlformats.org/officeDocument/2006/relationships/image" Target="../media/image4.png"/><Relationship Id="rId2" Type="http://schemas.microsoft.com/office/2007/relationships/media" Target="file:///D:\&#25105;&#30340;&#25991;&#26723;\&#26700;&#38754;\&#31186;&#30340;&#35748;&#35782;\&#22016;&#21714;&#22768;1.mp3" TargetMode="External"/><Relationship Id="rId1" Type="http://schemas.openxmlformats.org/officeDocument/2006/relationships/audio" Target="file:///D:\&#25105;&#30340;&#25991;&#26723;\&#26700;&#38754;\&#31186;&#30340;&#35748;&#35782;\&#22016;&#21714;&#22768;1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audio" Target="../media/audio2.wav"/><Relationship Id="rId4" Type="http://schemas.openxmlformats.org/officeDocument/2006/relationships/image" Target="../media/image4.png"/><Relationship Id="rId3" Type="http://schemas.microsoft.com/office/2007/relationships/media" Target="file:///C:\Documents%20and%20Settings\Administrator\&#26700;&#38754;\&#31186;&#30340;&#35748;&#35782;\&#37197;&#20048;15.mp3" TargetMode="External"/><Relationship Id="rId2" Type="http://schemas.openxmlformats.org/officeDocument/2006/relationships/audio" Target="file:///C:\Documents%20and%20Settings\Administrator\&#26700;&#38754;\&#31186;&#30340;&#35748;&#35782;\&#37197;&#20048;15.mp3" TargetMode="Externa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audio" Target="../media/audio3.wav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audio" Target="../media/audio3.wav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24.png"/><Relationship Id="rId4" Type="http://schemas.openxmlformats.org/officeDocument/2006/relationships/image" Target="../media/image4.png"/><Relationship Id="rId3" Type="http://schemas.microsoft.com/office/2007/relationships/media" Target="file:///C:\Documents%20and%20Settings\Administrator\&#26700;&#38754;\&#31186;&#30340;&#35748;&#35782;\ss02&#19977;&#23665;&#20013;&#24515;&#23567;&#23398;&#40077;&#36947;&#29748;&#12298;&#31186;&#30340;&#35748;&#35782;&#12299;&#19977;&#24180;&#32423;&#25968;&#23398;\&#40077;&#36947;&#29748;&#21442;&#36187;&#20316;&#21697;\&#37197;&#20048;.mp3" TargetMode="External"/><Relationship Id="rId2" Type="http://schemas.openxmlformats.org/officeDocument/2006/relationships/audio" Target="file:///C:\Documents%20and%20Settings\Administrator\&#26700;&#38754;\&#31186;&#30340;&#35748;&#35782;\ss02&#19977;&#23665;&#20013;&#24515;&#23567;&#23398;&#40077;&#36947;&#29748;&#12298;&#31186;&#30340;&#35748;&#35782;&#12299;&#19977;&#24180;&#32423;&#25968;&#23398;\&#40077;&#36947;&#29748;&#21442;&#36187;&#20316;&#21697;\&#37197;&#20048;.mp3" TargetMode="Externa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4.png"/><Relationship Id="rId3" Type="http://schemas.microsoft.com/office/2007/relationships/media" Target="file:///C:\Documents%20and%20Settings\Administrator\&#26700;&#38754;\&#31186;&#30340;&#35748;&#35782;\&#37197;&#20048;.mp3" TargetMode="External"/><Relationship Id="rId2" Type="http://schemas.openxmlformats.org/officeDocument/2006/relationships/audio" Target="file:///C:\Documents%20and%20Settings\Administrator\&#26700;&#38754;\&#31186;&#30340;&#35748;&#35782;\&#37197;&#20048;.mp3" TargetMode="Externa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image" Target="../media/image29.jpeg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file:///D:\KJ\sbdadsn.mid" TargetMode="External"/><Relationship Id="rId2" Type="http://schemas.openxmlformats.org/officeDocument/2006/relationships/audio" Target="file:///D:\KJ\sbdadsn.mid" TargetMode="External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audio" Target="../media/audio4.wav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audio" Target="../media/audio5.wav"/><Relationship Id="rId1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5.xml"/><Relationship Id="rId4" Type="http://schemas.openxmlformats.org/officeDocument/2006/relationships/audio" Target="../media/audio5.wav"/><Relationship Id="rId3" Type="http://schemas.openxmlformats.org/officeDocument/2006/relationships/image" Target="../media/image40.GIF"/><Relationship Id="rId2" Type="http://schemas.openxmlformats.org/officeDocument/2006/relationships/slide" Target="slide35.xml"/><Relationship Id="rId1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GIF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45.jpe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oleObject" Target="../embeddings/oleObject7.bin"/><Relationship Id="rId7" Type="http://schemas.openxmlformats.org/officeDocument/2006/relationships/oleObject" Target="../embeddings/oleObject6.bin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47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46.png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19.xml"/><Relationship Id="rId1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8.xml"/><Relationship Id="rId3" Type="http://schemas.openxmlformats.org/officeDocument/2006/relationships/image" Target="../media/image4.png"/><Relationship Id="rId2" Type="http://schemas.microsoft.com/office/2007/relationships/media" Target="file:///I:\foralice.mid" TargetMode="External"/><Relationship Id="rId1" Type="http://schemas.openxmlformats.org/officeDocument/2006/relationships/audio" Target="file:///I:\foralice.mid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.png"/><Relationship Id="rId2" Type="http://schemas.microsoft.com/office/2007/relationships/media" Target="file:///D:\SYSTEM\My%20Documents\&#38647;&#40483;&#33324;&#30340;&#25484;&#22768;.mp3" TargetMode="External"/><Relationship Id="rId1" Type="http://schemas.openxmlformats.org/officeDocument/2006/relationships/audio" Target="file:///D:\SYSTEM\My%20Documents\&#38647;&#40483;&#33324;&#30340;&#25484;&#22768;.mp3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microsoft.com/office/2007/relationships/media" Target="file:///D:\KJ\dqsj.mid" TargetMode="External"/><Relationship Id="rId1" Type="http://schemas.openxmlformats.org/officeDocument/2006/relationships/audio" Target="file:///D:\KJ\dqsj.mid" TargetMode="Externa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file:///D:\KJ\sbdadsn.mid" TargetMode="External"/><Relationship Id="rId2" Type="http://schemas.openxmlformats.org/officeDocument/2006/relationships/audio" Target="file:///D:\KJ\sbdadsn.mid" TargetMode="External"/><Relationship Id="rId1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file:///D:\KJ\&#26149;&#26202;&#20498;&#35745;&#26102;.mpg" TargetMode="External"/><Relationship Id="rId1" Type="http://schemas.openxmlformats.org/officeDocument/2006/relationships/video" Target="file:///D:\KJ\&#26149;&#26202;&#20498;&#35745;&#26102;.mpg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media" Target="file:///D:\KJ\&#31070;&#20845;&#21457;&#23556;.mpg" TargetMode="External"/><Relationship Id="rId1" Type="http://schemas.openxmlformats.org/officeDocument/2006/relationships/video" Target="file:///D:\KJ\&#31070;&#20845;&#21457;&#23556;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2"/>
          <p:cNvSpPr/>
          <p:nvPr/>
        </p:nvSpPr>
        <p:spPr>
          <a:xfrm>
            <a:off x="2484438" y="393382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WordArt 3"/>
          <p:cNvSpPr/>
          <p:nvPr/>
        </p:nvSpPr>
        <p:spPr>
          <a:xfrm>
            <a:off x="1763713" y="1341438"/>
            <a:ext cx="55451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0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秒的认识</a:t>
            </a:r>
            <a:endParaRPr lang="zh-CN" altLang="en-US" sz="60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5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4573588" y="0"/>
            <a:ext cx="935037" cy="10525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1507" name="Picture 3" descr="d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04800"/>
            <a:ext cx="2619375" cy="263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4"/>
          <p:cNvSpPr txBox="1"/>
          <p:nvPr/>
        </p:nvSpPr>
        <p:spPr>
          <a:xfrm>
            <a:off x="5745163" y="404813"/>
            <a:ext cx="5032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endParaRPr lang="en-US" altLang="zh-CN" sz="4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107950" y="323850"/>
            <a:ext cx="5032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endParaRPr lang="en-US" altLang="zh-CN" sz="4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1510" name="Text Box 6"/>
          <p:cNvSpPr txBox="1"/>
          <p:nvPr/>
        </p:nvSpPr>
        <p:spPr>
          <a:xfrm>
            <a:off x="5440363" y="3352800"/>
            <a:ext cx="5032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5</a:t>
            </a:r>
            <a:endParaRPr lang="en-US" altLang="zh-CN" sz="4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1511" name="Text Box 7"/>
          <p:cNvSpPr txBox="1"/>
          <p:nvPr/>
        </p:nvSpPr>
        <p:spPr>
          <a:xfrm>
            <a:off x="0" y="2895600"/>
            <a:ext cx="5032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</a:t>
            </a:r>
            <a:endParaRPr lang="en-US" altLang="zh-CN" sz="400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1512" name="Text Box 8"/>
          <p:cNvSpPr txBox="1"/>
          <p:nvPr/>
        </p:nvSpPr>
        <p:spPr>
          <a:xfrm>
            <a:off x="1371600" y="4191000"/>
            <a:ext cx="2514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1513" name="Picture 9" descr="qq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713038"/>
            <a:ext cx="2536825" cy="414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4" name="Text Box 10"/>
          <p:cNvSpPr txBox="1"/>
          <p:nvPr/>
        </p:nvSpPr>
        <p:spPr>
          <a:xfrm>
            <a:off x="3048000" y="2286000"/>
            <a:ext cx="533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1515" name="Picture 11" descr="35368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4"/>
          <a:srcRect t="11493" b="14745"/>
          <a:stretch>
            <a:fillRect/>
          </a:stretch>
        </p:blipFill>
        <p:spPr>
          <a:xfrm>
            <a:off x="533400" y="0"/>
            <a:ext cx="2617788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T0105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5">
            <a:lum contrast="24000"/>
          </a:blip>
          <a:stretch>
            <a:fillRect/>
          </a:stretch>
        </p:blipFill>
        <p:spPr>
          <a:xfrm>
            <a:off x="0" y="3886200"/>
            <a:ext cx="29718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图片17"/>
          <p:cNvPicPr>
            <a:picLocks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6372225" y="2925763"/>
            <a:ext cx="2428875" cy="3897312"/>
          </a:xfrm>
          <a:ln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81038" y="692150"/>
            <a:ext cx="7564437" cy="6092825"/>
            <a:chOff x="0" y="0"/>
            <a:chExt cx="4765" cy="3838"/>
          </a:xfrm>
        </p:grpSpPr>
        <p:pic>
          <p:nvPicPr>
            <p:cNvPr id="22531" name="Picture 3" descr="35368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11493" b="14745"/>
            <a:stretch>
              <a:fillRect/>
            </a:stretch>
          </p:blipFill>
          <p:spPr>
            <a:xfrm>
              <a:off x="1725" y="2404"/>
              <a:ext cx="1406" cy="117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2" name="Picture 4" descr="qq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" y="0"/>
              <a:ext cx="1217" cy="20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3" name="Picture 5" descr="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80"/>
              <a:ext cx="1271" cy="12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Picture 6" descr="477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8" y="1996"/>
              <a:ext cx="1228" cy="18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5" name="Picture 7" descr="u=2817663252,1172340768&amp;gp=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3" y="227"/>
              <a:ext cx="1452" cy="14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6" name="Picture 8" descr="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8" y="318"/>
              <a:ext cx="1363" cy="140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4" name="Group 2"/>
          <p:cNvGrpSpPr/>
          <p:nvPr/>
        </p:nvGrpSpPr>
        <p:grpSpPr>
          <a:xfrm>
            <a:off x="2195513" y="981075"/>
            <a:ext cx="5040312" cy="4248150"/>
            <a:chOff x="0" y="0"/>
            <a:chExt cx="3901" cy="3681"/>
          </a:xfrm>
        </p:grpSpPr>
        <p:pic>
          <p:nvPicPr>
            <p:cNvPr id="23556" name="Picture 3"/>
            <p:cNvPicPr>
              <a:picLocks noChangeAspect="1"/>
            </p:cNvPicPr>
            <p:nvPr/>
          </p:nvPicPr>
          <p:blipFill>
            <a:blip r:embed="rId1"/>
            <a:srcRect r="61679" b="39444"/>
            <a:stretch>
              <a:fillRect/>
            </a:stretch>
          </p:blipFill>
          <p:spPr>
            <a:xfrm>
              <a:off x="0" y="0"/>
              <a:ext cx="3901" cy="36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57" name="Line 4"/>
            <p:cNvSpPr/>
            <p:nvPr/>
          </p:nvSpPr>
          <p:spPr>
            <a:xfrm>
              <a:off x="2041" y="1814"/>
              <a:ext cx="589" cy="0"/>
            </a:xfrm>
            <a:prstGeom prst="line">
              <a:avLst/>
            </a:prstGeom>
            <a:ln w="1270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58" name="Line 5"/>
            <p:cNvSpPr/>
            <p:nvPr/>
          </p:nvSpPr>
          <p:spPr>
            <a:xfrm flipH="1" flipV="1">
              <a:off x="1950" y="840"/>
              <a:ext cx="0" cy="863"/>
            </a:xfrm>
            <a:prstGeom prst="line">
              <a:avLst/>
            </a:prstGeom>
            <a:ln w="666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23559" name="Line 6"/>
            <p:cNvSpPr/>
            <p:nvPr/>
          </p:nvSpPr>
          <p:spPr>
            <a:xfrm rot="1800000" flipV="1">
              <a:off x="2249" y="720"/>
              <a:ext cx="0" cy="116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" name="Text Box 7"/>
          <p:cNvSpPr txBox="1"/>
          <p:nvPr/>
        </p:nvSpPr>
        <p:spPr>
          <a:xfrm>
            <a:off x="1116013" y="5445125"/>
            <a:ext cx="719296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秒针的特点：又细又长、走得最快 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1412875"/>
            <a:ext cx="4103688" cy="410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Line 3"/>
          <p:cNvSpPr/>
          <p:nvPr/>
        </p:nvSpPr>
        <p:spPr>
          <a:xfrm flipH="1">
            <a:off x="3706813" y="2997200"/>
            <a:ext cx="541337" cy="587375"/>
          </a:xfrm>
          <a:prstGeom prst="line">
            <a:avLst/>
          </a:prstGeom>
          <a:ln w="63500" cap="flat" cmpd="sng">
            <a:solidFill>
              <a:srgbClr val="3399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0" name="Line 4"/>
          <p:cNvSpPr/>
          <p:nvPr/>
        </p:nvSpPr>
        <p:spPr>
          <a:xfrm flipV="1">
            <a:off x="4211638" y="1628775"/>
            <a:ext cx="52387" cy="13684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1" name="Line 5"/>
          <p:cNvSpPr/>
          <p:nvPr/>
        </p:nvSpPr>
        <p:spPr>
          <a:xfrm rot="360000" flipV="1">
            <a:off x="4284663" y="1628775"/>
            <a:ext cx="38100" cy="13668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2" name="Line 6"/>
          <p:cNvSpPr/>
          <p:nvPr/>
        </p:nvSpPr>
        <p:spPr>
          <a:xfrm flipH="1">
            <a:off x="4211638" y="3044825"/>
            <a:ext cx="22225" cy="1031875"/>
          </a:xfrm>
          <a:prstGeom prst="line">
            <a:avLst/>
          </a:prstGeom>
          <a:ln w="508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68538" y="333375"/>
            <a:ext cx="4464050" cy="930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500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+mn-cs"/>
              </a:rPr>
              <a:t>1</a:t>
            </a:r>
            <a:r>
              <a:rPr kumimoji="0" lang="zh-CN" altLang="en-US" sz="5500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+mn-cs"/>
              </a:rPr>
              <a:t>秒的认识</a:t>
            </a:r>
            <a:endParaRPr kumimoji="0" lang="zh-CN" altLang="en-US" sz="5500" b="1" kern="1200" cap="none" spc="0" normalizeH="0" baseline="0" noProof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+mn-cs"/>
            </a:endParaRPr>
          </a:p>
        </p:txBody>
      </p:sp>
      <p:sp>
        <p:nvSpPr>
          <p:cNvPr id="24584" name="Text Box 8"/>
          <p:cNvSpPr txBox="1"/>
          <p:nvPr/>
        </p:nvSpPr>
        <p:spPr>
          <a:xfrm>
            <a:off x="1763713" y="5661025"/>
            <a:ext cx="60483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秒针共走过</a:t>
            </a:r>
            <a:r>
              <a:rPr lang="en-US" altLang="zh-CN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小格。就是</a:t>
            </a:r>
            <a:r>
              <a:rPr lang="en-US" altLang="zh-CN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秒。</a:t>
            </a:r>
            <a:endParaRPr lang="zh-CN" altLang="en-US" sz="3200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4585" name="Rectangle 9"/>
          <p:cNvSpPr/>
          <p:nvPr/>
        </p:nvSpPr>
        <p:spPr>
          <a:xfrm flipV="1">
            <a:off x="4284663" y="1628775"/>
            <a:ext cx="144462" cy="144463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嘀哒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916238" y="0"/>
            <a:ext cx="4464050" cy="930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500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+mn-cs"/>
              </a:rPr>
              <a:t>5</a:t>
            </a:r>
            <a:r>
              <a:rPr kumimoji="0" lang="zh-CN" altLang="en-US" sz="5500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+mn-cs"/>
              </a:rPr>
              <a:t>秒的认识</a:t>
            </a:r>
            <a:endParaRPr kumimoji="0" lang="zh-CN" altLang="en-US" sz="5500" b="1" kern="1200" cap="none" spc="0" normalizeH="0" baseline="0" noProof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+mn-cs"/>
            </a:endParaRPr>
          </a:p>
        </p:txBody>
      </p:sp>
      <p:pic>
        <p:nvPicPr>
          <p:cNvPr id="25603" name="嘀哒声1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5661025"/>
            <a:ext cx="576263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 Box 4"/>
          <p:cNvSpPr txBox="1"/>
          <p:nvPr/>
        </p:nvSpPr>
        <p:spPr>
          <a:xfrm>
            <a:off x="0" y="6165850"/>
            <a:ext cx="7207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一秒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pic>
        <p:nvPicPr>
          <p:cNvPr id="25605" name="Picture 5" descr="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1052513"/>
            <a:ext cx="4102100" cy="4103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606" name="Oval 6"/>
          <p:cNvSpPr/>
          <p:nvPr/>
        </p:nvSpPr>
        <p:spPr>
          <a:xfrm>
            <a:off x="4629150" y="2997200"/>
            <a:ext cx="244475" cy="2635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7" name="Line 7"/>
          <p:cNvSpPr/>
          <p:nvPr/>
        </p:nvSpPr>
        <p:spPr>
          <a:xfrm flipH="1">
            <a:off x="4210050" y="3140075"/>
            <a:ext cx="541338" cy="587375"/>
          </a:xfrm>
          <a:prstGeom prst="line">
            <a:avLst/>
          </a:prstGeom>
          <a:ln w="63500" cap="flat" cmpd="sng">
            <a:solidFill>
              <a:srgbClr val="3399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08" name="Line 8"/>
          <p:cNvSpPr/>
          <p:nvPr/>
        </p:nvSpPr>
        <p:spPr>
          <a:xfrm flipV="1">
            <a:off x="4714875" y="1771650"/>
            <a:ext cx="52388" cy="13684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09" name="Line 9"/>
          <p:cNvSpPr/>
          <p:nvPr/>
        </p:nvSpPr>
        <p:spPr>
          <a:xfrm rot="360000" flipV="1">
            <a:off x="4814888" y="1751013"/>
            <a:ext cx="38100" cy="136683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0" name="Line 10"/>
          <p:cNvSpPr/>
          <p:nvPr/>
        </p:nvSpPr>
        <p:spPr>
          <a:xfrm rot="600000" flipV="1">
            <a:off x="4859338" y="1771650"/>
            <a:ext cx="65087" cy="13668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1" name="Line 11"/>
          <p:cNvSpPr/>
          <p:nvPr/>
        </p:nvSpPr>
        <p:spPr>
          <a:xfrm rot="1140000" flipH="1" flipV="1">
            <a:off x="4930775" y="1771650"/>
            <a:ext cx="12700" cy="13668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2" name="Line 12"/>
          <p:cNvSpPr/>
          <p:nvPr/>
        </p:nvSpPr>
        <p:spPr>
          <a:xfrm rot="1440000" flipH="1" flipV="1">
            <a:off x="5002213" y="1843088"/>
            <a:ext cx="0" cy="136683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3" name="Line 13"/>
          <p:cNvSpPr/>
          <p:nvPr/>
        </p:nvSpPr>
        <p:spPr>
          <a:xfrm rot="1800000" flipV="1">
            <a:off x="5075238" y="1843088"/>
            <a:ext cx="0" cy="136683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4" name="Line 14"/>
          <p:cNvSpPr/>
          <p:nvPr/>
        </p:nvSpPr>
        <p:spPr>
          <a:xfrm flipH="1">
            <a:off x="4714875" y="3187700"/>
            <a:ext cx="22225" cy="1031875"/>
          </a:xfrm>
          <a:prstGeom prst="line">
            <a:avLst/>
          </a:prstGeom>
          <a:ln w="508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5" name="Text Box 15"/>
          <p:cNvSpPr txBox="1"/>
          <p:nvPr/>
        </p:nvSpPr>
        <p:spPr>
          <a:xfrm>
            <a:off x="611188" y="5661025"/>
            <a:ext cx="82089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秒针共走过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小格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，也就是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大格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。是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5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秒。</a:t>
            </a:r>
            <a:endParaRPr lang="zh-CN" altLang="en-US" sz="3200" b="1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5616" name="Text Box 16"/>
          <p:cNvSpPr txBox="1"/>
          <p:nvPr/>
        </p:nvSpPr>
        <p:spPr>
          <a:xfrm>
            <a:off x="468313" y="1196975"/>
            <a:ext cx="2303462" cy="3017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秒针从12走到1,走了几小格?也就是几大格?是几秒呢?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嘀哒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嘀哒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嘀哒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嘀哒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嘀哒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3"/>
                </p:tgtEl>
              </p:cMediaNode>
            </p:audio>
          </p:childTnLst>
        </p:cTn>
      </p:par>
    </p:tnLst>
    <p:bldLst>
      <p:bldP spid="256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WordArt 2"/>
          <p:cNvSpPr/>
          <p:nvPr/>
        </p:nvSpPr>
        <p:spPr>
          <a:xfrm>
            <a:off x="900113" y="1341438"/>
            <a:ext cx="22479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动动脑：</a:t>
            </a:r>
            <a:endParaRPr lang="zh-CN" altLang="en-US" sz="44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1000" y="4038600"/>
            <a:ext cx="7162800" cy="1235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0030101010101" pitchFamily="49" charset="-122"/>
                <a:cs typeface="+mn-cs"/>
              </a:rPr>
              <a:t>秒针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从数字</a:t>
            </a:r>
            <a:r>
              <a:rPr kumimoji="0" 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走到数字</a:t>
            </a:r>
            <a:r>
              <a:rPr kumimoji="0" 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经过多少秒</a:t>
            </a:r>
            <a:r>
              <a:rPr kumimoji="0" lang="zh-CN" altLang="en-US" sz="3000" i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？</a:t>
            </a:r>
            <a:endParaRPr kumimoji="0" lang="zh-CN" altLang="en-US" sz="3000" i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0030101010101" pitchFamily="49" charset="-122"/>
                <a:cs typeface="+mn-cs"/>
              </a:rPr>
              <a:t>秒针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从数字</a:t>
            </a:r>
            <a:r>
              <a:rPr kumimoji="0" 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走到数字</a:t>
            </a:r>
            <a:r>
              <a:rPr kumimoji="0" 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经过多少秒</a:t>
            </a:r>
            <a:r>
              <a:rPr kumimoji="0" lang="zh-CN" altLang="en-US" sz="3000" i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？</a:t>
            </a:r>
            <a:endParaRPr kumimoji="0" lang="zh-CN" altLang="en-US" sz="3000" i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628" name="Picture 4" descr="b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0313" y="0"/>
            <a:ext cx="4103687" cy="4103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3238" y="741363"/>
            <a:ext cx="5246687" cy="5246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466725" y="5873750"/>
            <a:ext cx="82089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秒针共走过</a:t>
            </a:r>
            <a:r>
              <a:rPr lang="en-US" altLang="zh-CN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</a:t>
            </a:r>
            <a:r>
              <a:rPr lang="zh-CN" altLang="en-US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大格，也就是</a:t>
            </a:r>
            <a:r>
              <a:rPr lang="en-US" altLang="zh-CN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15</a:t>
            </a:r>
            <a:r>
              <a:rPr lang="zh-CN" altLang="en-US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小格。是</a:t>
            </a:r>
            <a:r>
              <a:rPr lang="en-US" altLang="zh-CN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15</a:t>
            </a:r>
            <a:r>
              <a:rPr lang="zh-CN" altLang="en-US" sz="32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秒。</a:t>
            </a:r>
            <a:endParaRPr lang="zh-CN" altLang="en-US" sz="3200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7652" name="Oval 4"/>
          <p:cNvSpPr/>
          <p:nvPr/>
        </p:nvSpPr>
        <p:spPr>
          <a:xfrm>
            <a:off x="4356100" y="3132138"/>
            <a:ext cx="244475" cy="263525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3" name="Line 5"/>
          <p:cNvSpPr/>
          <p:nvPr/>
        </p:nvSpPr>
        <p:spPr>
          <a:xfrm flipH="1">
            <a:off x="3897313" y="3263900"/>
            <a:ext cx="581025" cy="6350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54" name="Line 6"/>
          <p:cNvSpPr/>
          <p:nvPr/>
        </p:nvSpPr>
        <p:spPr>
          <a:xfrm flipV="1">
            <a:off x="4464050" y="16192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55" name="Line 7"/>
          <p:cNvSpPr/>
          <p:nvPr/>
        </p:nvSpPr>
        <p:spPr>
          <a:xfrm rot="360000" flipV="1">
            <a:off x="4548188" y="16335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56" name="Line 8"/>
          <p:cNvSpPr/>
          <p:nvPr/>
        </p:nvSpPr>
        <p:spPr>
          <a:xfrm rot="720000" flipV="1">
            <a:off x="4627563" y="16478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57" name="Line 9"/>
          <p:cNvSpPr/>
          <p:nvPr/>
        </p:nvSpPr>
        <p:spPr>
          <a:xfrm rot="1080000" flipV="1">
            <a:off x="4719638" y="16700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58" name="Line 10"/>
          <p:cNvSpPr/>
          <p:nvPr/>
        </p:nvSpPr>
        <p:spPr>
          <a:xfrm rot="1440000" flipV="1">
            <a:off x="4792663" y="17033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59" name="Line 11"/>
          <p:cNvSpPr/>
          <p:nvPr/>
        </p:nvSpPr>
        <p:spPr>
          <a:xfrm rot="1800000" flipV="1">
            <a:off x="4873625" y="17478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0" name="Line 12"/>
          <p:cNvSpPr/>
          <p:nvPr/>
        </p:nvSpPr>
        <p:spPr>
          <a:xfrm rot="2160000" flipV="1">
            <a:off x="4959350" y="17922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1" name="Line 13"/>
          <p:cNvSpPr/>
          <p:nvPr/>
        </p:nvSpPr>
        <p:spPr>
          <a:xfrm rot="2520000" flipV="1">
            <a:off x="5002213" y="18542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2" name="Line 14"/>
          <p:cNvSpPr/>
          <p:nvPr/>
        </p:nvSpPr>
        <p:spPr>
          <a:xfrm rot="2880000" flipV="1">
            <a:off x="5076825" y="19145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3" name="Line 15"/>
          <p:cNvSpPr/>
          <p:nvPr/>
        </p:nvSpPr>
        <p:spPr>
          <a:xfrm rot="3240000" flipV="1">
            <a:off x="5122863" y="19907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4" name="Line 16"/>
          <p:cNvSpPr/>
          <p:nvPr/>
        </p:nvSpPr>
        <p:spPr>
          <a:xfrm rot="3600000" flipV="1">
            <a:off x="5172075" y="20510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5" name="Line 17"/>
          <p:cNvSpPr/>
          <p:nvPr/>
        </p:nvSpPr>
        <p:spPr>
          <a:xfrm rot="3960000" flipV="1">
            <a:off x="5197475" y="21082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6" name="Line 18"/>
          <p:cNvSpPr/>
          <p:nvPr/>
        </p:nvSpPr>
        <p:spPr>
          <a:xfrm rot="4320000" flipV="1">
            <a:off x="5227638" y="21986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7" name="Line 19"/>
          <p:cNvSpPr/>
          <p:nvPr/>
        </p:nvSpPr>
        <p:spPr>
          <a:xfrm rot="4680000" flipV="1">
            <a:off x="5257800" y="22748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8" name="Line 20"/>
          <p:cNvSpPr/>
          <p:nvPr/>
        </p:nvSpPr>
        <p:spPr>
          <a:xfrm rot="5040000" flipV="1">
            <a:off x="5275263" y="23637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69" name="Line 21"/>
          <p:cNvSpPr/>
          <p:nvPr/>
        </p:nvSpPr>
        <p:spPr>
          <a:xfrm flipH="1">
            <a:off x="4448175" y="3322638"/>
            <a:ext cx="15875" cy="1196975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70" name="Line 22"/>
          <p:cNvSpPr/>
          <p:nvPr/>
        </p:nvSpPr>
        <p:spPr>
          <a:xfrm rot="5400000" flipV="1">
            <a:off x="5310188" y="24749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555875" y="-88900"/>
            <a:ext cx="4321175" cy="995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000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+mn-cs"/>
              </a:rPr>
              <a:t>15</a:t>
            </a:r>
            <a:r>
              <a:rPr kumimoji="0" lang="zh-CN" altLang="en-US" sz="6000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+mn-cs"/>
              </a:rPr>
              <a:t>秒的认识</a:t>
            </a:r>
            <a:endParaRPr kumimoji="0" lang="zh-CN" altLang="en-US" sz="6000" b="1" kern="1200" cap="none" spc="0" normalizeH="0" baseline="0" noProof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+mn-cs"/>
            </a:endParaRPr>
          </a:p>
        </p:txBody>
      </p:sp>
      <p:pic>
        <p:nvPicPr>
          <p:cNvPr id="27672" name="配乐1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350" y="4941888"/>
            <a:ext cx="503238" cy="50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73" name="Text Box 25"/>
          <p:cNvSpPr txBox="1"/>
          <p:nvPr/>
        </p:nvSpPr>
        <p:spPr>
          <a:xfrm>
            <a:off x="8243888" y="5372100"/>
            <a:ext cx="7207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</a:rPr>
              <a:t>15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秒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5118" fill="hold"/>
                                        <p:tgtEl>
                                          <p:spTgt spid="276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2"/>
                  </p:tgtEl>
                </p:cond>
              </p:nextCondLst>
            </p:seq>
            <p:audio>
              <p:cMediaNode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72"/>
                </p:tgtEl>
              </p:cMediaNode>
            </p:audio>
          </p:childTnLst>
        </p:cTn>
      </p:par>
    </p:tnLst>
    <p:bldLst>
      <p:bldP spid="276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Oval 2"/>
          <p:cNvSpPr/>
          <p:nvPr/>
        </p:nvSpPr>
        <p:spPr>
          <a:xfrm>
            <a:off x="684213" y="1052513"/>
            <a:ext cx="4876800" cy="47244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8675" name="Picture 3" descr="未标题-3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363" y="1522413"/>
            <a:ext cx="2171700" cy="3744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Line 43"/>
          <p:cNvSpPr/>
          <p:nvPr/>
        </p:nvSpPr>
        <p:spPr>
          <a:xfrm flipH="1">
            <a:off x="3092450" y="3473450"/>
            <a:ext cx="15875" cy="1196975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77" name="Line 3"/>
          <p:cNvSpPr/>
          <p:nvPr/>
        </p:nvSpPr>
        <p:spPr>
          <a:xfrm rot="9720000" flipV="1">
            <a:off x="3324225" y="34544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78" name="Line 4"/>
          <p:cNvSpPr/>
          <p:nvPr/>
        </p:nvSpPr>
        <p:spPr>
          <a:xfrm rot="10080000" flipV="1">
            <a:off x="3232150" y="34750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79" name="Line 5"/>
          <p:cNvSpPr/>
          <p:nvPr/>
        </p:nvSpPr>
        <p:spPr>
          <a:xfrm rot="10440000" flipH="1" flipV="1">
            <a:off x="3148013" y="3481388"/>
            <a:ext cx="42862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0" name="Line 6"/>
          <p:cNvSpPr/>
          <p:nvPr/>
        </p:nvSpPr>
        <p:spPr>
          <a:xfrm rot="-10800000" flipV="1">
            <a:off x="3130550" y="34766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1" name="Line 7"/>
          <p:cNvSpPr/>
          <p:nvPr/>
        </p:nvSpPr>
        <p:spPr>
          <a:xfrm rot="-10440000" flipV="1">
            <a:off x="3041650" y="34734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2" name="Line 8"/>
          <p:cNvSpPr/>
          <p:nvPr/>
        </p:nvSpPr>
        <p:spPr>
          <a:xfrm rot="-10080000" flipV="1">
            <a:off x="2949575" y="34607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3" name="Oval 10"/>
          <p:cNvSpPr/>
          <p:nvPr/>
        </p:nvSpPr>
        <p:spPr>
          <a:xfrm>
            <a:off x="684213" y="1052513"/>
            <a:ext cx="4876800" cy="472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4" name="Oval 11"/>
          <p:cNvSpPr/>
          <p:nvPr/>
        </p:nvSpPr>
        <p:spPr>
          <a:xfrm rot="10800000">
            <a:off x="806450" y="1184275"/>
            <a:ext cx="4632325" cy="446087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5" name="Text Box 12"/>
          <p:cNvSpPr txBox="1"/>
          <p:nvPr/>
        </p:nvSpPr>
        <p:spPr>
          <a:xfrm>
            <a:off x="2813050" y="1254125"/>
            <a:ext cx="66992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12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86" name="Text Box 13"/>
          <p:cNvSpPr txBox="1"/>
          <p:nvPr/>
        </p:nvSpPr>
        <p:spPr>
          <a:xfrm>
            <a:off x="3843338" y="1570038"/>
            <a:ext cx="304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87" name="Text Box 14"/>
          <p:cNvSpPr txBox="1"/>
          <p:nvPr/>
        </p:nvSpPr>
        <p:spPr>
          <a:xfrm>
            <a:off x="4518025" y="2219325"/>
            <a:ext cx="6350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2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88" name="Text Box 15"/>
          <p:cNvSpPr txBox="1"/>
          <p:nvPr/>
        </p:nvSpPr>
        <p:spPr>
          <a:xfrm>
            <a:off x="4779963" y="3144838"/>
            <a:ext cx="457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3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89" name="Text Box 16"/>
          <p:cNvSpPr txBox="1"/>
          <p:nvPr/>
        </p:nvSpPr>
        <p:spPr>
          <a:xfrm>
            <a:off x="4471988" y="40894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4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90" name="Text Box 17"/>
          <p:cNvSpPr txBox="1"/>
          <p:nvPr/>
        </p:nvSpPr>
        <p:spPr>
          <a:xfrm>
            <a:off x="3797300" y="4764088"/>
            <a:ext cx="36353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5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91" name="Text Box 18"/>
          <p:cNvSpPr txBox="1"/>
          <p:nvPr/>
        </p:nvSpPr>
        <p:spPr>
          <a:xfrm>
            <a:off x="2940050" y="501015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6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92" name="Text Box 19"/>
          <p:cNvSpPr txBox="1"/>
          <p:nvPr/>
        </p:nvSpPr>
        <p:spPr>
          <a:xfrm>
            <a:off x="2038350" y="4764088"/>
            <a:ext cx="36353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7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93" name="Text Box 20"/>
          <p:cNvSpPr txBox="1"/>
          <p:nvPr/>
        </p:nvSpPr>
        <p:spPr>
          <a:xfrm>
            <a:off x="1362075" y="4135438"/>
            <a:ext cx="635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8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94" name="Text Box 21"/>
          <p:cNvSpPr txBox="1"/>
          <p:nvPr/>
        </p:nvSpPr>
        <p:spPr>
          <a:xfrm>
            <a:off x="1058863" y="3163888"/>
            <a:ext cx="5334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9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95" name="Text Box 22"/>
          <p:cNvSpPr txBox="1"/>
          <p:nvPr/>
        </p:nvSpPr>
        <p:spPr>
          <a:xfrm>
            <a:off x="1206500" y="2219325"/>
            <a:ext cx="655638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10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96" name="Text Box 23"/>
          <p:cNvSpPr txBox="1"/>
          <p:nvPr/>
        </p:nvSpPr>
        <p:spPr>
          <a:xfrm>
            <a:off x="1955800" y="1590675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11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8697" name="Oval 25"/>
          <p:cNvSpPr/>
          <p:nvPr/>
        </p:nvSpPr>
        <p:spPr>
          <a:xfrm>
            <a:off x="1322388" y="1641475"/>
            <a:ext cx="3529012" cy="3529013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98" name="Line 26"/>
          <p:cNvSpPr/>
          <p:nvPr/>
        </p:nvSpPr>
        <p:spPr>
          <a:xfrm flipH="1">
            <a:off x="2541588" y="3414713"/>
            <a:ext cx="581025" cy="6350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9" name="Line 27"/>
          <p:cNvSpPr/>
          <p:nvPr/>
        </p:nvSpPr>
        <p:spPr>
          <a:xfrm flipV="1">
            <a:off x="3108325" y="17700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0" name="Line 28"/>
          <p:cNvSpPr/>
          <p:nvPr/>
        </p:nvSpPr>
        <p:spPr>
          <a:xfrm rot="360000" flipV="1">
            <a:off x="3192463" y="17843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1" name="Line 29"/>
          <p:cNvSpPr/>
          <p:nvPr/>
        </p:nvSpPr>
        <p:spPr>
          <a:xfrm rot="720000" flipV="1">
            <a:off x="3271838" y="17986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2" name="Line 30"/>
          <p:cNvSpPr/>
          <p:nvPr/>
        </p:nvSpPr>
        <p:spPr>
          <a:xfrm rot="1080000" flipV="1">
            <a:off x="3363913" y="18208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3" name="Line 31"/>
          <p:cNvSpPr/>
          <p:nvPr/>
        </p:nvSpPr>
        <p:spPr>
          <a:xfrm rot="1440000" flipV="1">
            <a:off x="3436938" y="18542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4" name="Line 32"/>
          <p:cNvSpPr/>
          <p:nvPr/>
        </p:nvSpPr>
        <p:spPr>
          <a:xfrm rot="1800000" flipV="1">
            <a:off x="3517900" y="18986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5" name="Line 33"/>
          <p:cNvSpPr/>
          <p:nvPr/>
        </p:nvSpPr>
        <p:spPr>
          <a:xfrm rot="2160000" flipV="1">
            <a:off x="3603625" y="19431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6" name="Line 34"/>
          <p:cNvSpPr/>
          <p:nvPr/>
        </p:nvSpPr>
        <p:spPr>
          <a:xfrm rot="2520000" flipV="1">
            <a:off x="3646488" y="20050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7" name="Line 35"/>
          <p:cNvSpPr/>
          <p:nvPr/>
        </p:nvSpPr>
        <p:spPr>
          <a:xfrm rot="2880000" flipV="1">
            <a:off x="3721100" y="20653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8" name="Line 36"/>
          <p:cNvSpPr/>
          <p:nvPr/>
        </p:nvSpPr>
        <p:spPr>
          <a:xfrm rot="3240000" flipV="1">
            <a:off x="3767138" y="21415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09" name="Line 37"/>
          <p:cNvSpPr/>
          <p:nvPr/>
        </p:nvSpPr>
        <p:spPr>
          <a:xfrm rot="3600000" flipV="1">
            <a:off x="3816350" y="22018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0" name="Line 38"/>
          <p:cNvSpPr/>
          <p:nvPr/>
        </p:nvSpPr>
        <p:spPr>
          <a:xfrm rot="3960000" flipV="1">
            <a:off x="3841750" y="22590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1" name="Line 39"/>
          <p:cNvSpPr/>
          <p:nvPr/>
        </p:nvSpPr>
        <p:spPr>
          <a:xfrm rot="4320000" flipV="1">
            <a:off x="3871913" y="23495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2" name="Line 40"/>
          <p:cNvSpPr/>
          <p:nvPr/>
        </p:nvSpPr>
        <p:spPr>
          <a:xfrm rot="4680000" flipV="1">
            <a:off x="3902075" y="24257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3" name="Line 41"/>
          <p:cNvSpPr/>
          <p:nvPr/>
        </p:nvSpPr>
        <p:spPr>
          <a:xfrm rot="5040000" flipV="1">
            <a:off x="3919538" y="25146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4" name="Line 44"/>
          <p:cNvSpPr/>
          <p:nvPr/>
        </p:nvSpPr>
        <p:spPr>
          <a:xfrm rot="9000000" flipV="1">
            <a:off x="3489325" y="33766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5" name="Line 45"/>
          <p:cNvSpPr/>
          <p:nvPr/>
        </p:nvSpPr>
        <p:spPr>
          <a:xfrm rot="9360000" flipV="1">
            <a:off x="3409950" y="341947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6" name="Line 46"/>
          <p:cNvSpPr/>
          <p:nvPr/>
        </p:nvSpPr>
        <p:spPr>
          <a:xfrm rot="7200000" flipV="1">
            <a:off x="3814763" y="30432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7" name="Line 47"/>
          <p:cNvSpPr/>
          <p:nvPr/>
        </p:nvSpPr>
        <p:spPr>
          <a:xfrm rot="7560000" flipV="1">
            <a:off x="3768725" y="31194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8" name="Line 48"/>
          <p:cNvSpPr/>
          <p:nvPr/>
        </p:nvSpPr>
        <p:spPr>
          <a:xfrm rot="7920000" flipV="1">
            <a:off x="3711575" y="31924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19" name="Line 49"/>
          <p:cNvSpPr/>
          <p:nvPr/>
        </p:nvSpPr>
        <p:spPr>
          <a:xfrm rot="8280000" flipV="1">
            <a:off x="3641725" y="32559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20" name="Line 50"/>
          <p:cNvSpPr/>
          <p:nvPr/>
        </p:nvSpPr>
        <p:spPr>
          <a:xfrm rot="8640000" flipV="1">
            <a:off x="3575050" y="33067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21" name="Line 51"/>
          <p:cNvSpPr/>
          <p:nvPr/>
        </p:nvSpPr>
        <p:spPr>
          <a:xfrm rot="5400000" flipV="1">
            <a:off x="3925888" y="26114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22" name="Line 52"/>
          <p:cNvSpPr/>
          <p:nvPr/>
        </p:nvSpPr>
        <p:spPr>
          <a:xfrm rot="5760000" flipV="1">
            <a:off x="3922713" y="27003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23" name="Line 53"/>
          <p:cNvSpPr/>
          <p:nvPr/>
        </p:nvSpPr>
        <p:spPr>
          <a:xfrm rot="6120000" flipV="1">
            <a:off x="3910013" y="27924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24" name="Line 54"/>
          <p:cNvSpPr/>
          <p:nvPr/>
        </p:nvSpPr>
        <p:spPr>
          <a:xfrm rot="6480000" flipV="1">
            <a:off x="3881438" y="28829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725" name="Line 55"/>
          <p:cNvSpPr/>
          <p:nvPr/>
        </p:nvSpPr>
        <p:spPr>
          <a:xfrm rot="6840000" flipV="1">
            <a:off x="3849688" y="29591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8726" name="Group 54"/>
          <p:cNvGrpSpPr/>
          <p:nvPr/>
        </p:nvGrpSpPr>
        <p:grpSpPr>
          <a:xfrm>
            <a:off x="3335338" y="1211263"/>
            <a:ext cx="2144712" cy="2246312"/>
            <a:chOff x="0" y="0"/>
            <a:chExt cx="1351" cy="1415"/>
          </a:xfrm>
        </p:grpSpPr>
        <p:sp>
          <p:nvSpPr>
            <p:cNvPr id="28785" name="Oval 83"/>
            <p:cNvSpPr/>
            <p:nvPr/>
          </p:nvSpPr>
          <p:spPr>
            <a:xfrm>
              <a:off x="1275" y="1332"/>
              <a:ext cx="76" cy="8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86" name="Oval 84"/>
            <p:cNvSpPr/>
            <p:nvPr/>
          </p:nvSpPr>
          <p:spPr>
            <a:xfrm>
              <a:off x="548" y="14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87" name="Oval 85"/>
            <p:cNvSpPr/>
            <p:nvPr/>
          </p:nvSpPr>
          <p:spPr>
            <a:xfrm>
              <a:off x="1077" y="62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88" name="Line 86"/>
            <p:cNvSpPr/>
            <p:nvPr/>
          </p:nvSpPr>
          <p:spPr>
            <a:xfrm rot="360000">
              <a:off x="0" y="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89" name="Line 87"/>
            <p:cNvSpPr/>
            <p:nvPr/>
          </p:nvSpPr>
          <p:spPr>
            <a:xfrm rot="720000">
              <a:off x="146" y="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90" name="Line 88"/>
            <p:cNvSpPr/>
            <p:nvPr/>
          </p:nvSpPr>
          <p:spPr>
            <a:xfrm rot="1080000">
              <a:off x="288" y="5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91" name="Line 89"/>
            <p:cNvSpPr/>
            <p:nvPr/>
          </p:nvSpPr>
          <p:spPr>
            <a:xfrm rot="1440000">
              <a:off x="420" y="10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92" name="Line 90"/>
            <p:cNvSpPr/>
            <p:nvPr/>
          </p:nvSpPr>
          <p:spPr>
            <a:xfrm rot="1800000" flipH="1">
              <a:off x="525" y="153"/>
              <a:ext cx="16" cy="1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93" name="Line 91"/>
            <p:cNvSpPr/>
            <p:nvPr/>
          </p:nvSpPr>
          <p:spPr>
            <a:xfrm rot="2160000">
              <a:off x="655" y="2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94" name="Line 92"/>
            <p:cNvSpPr/>
            <p:nvPr/>
          </p:nvSpPr>
          <p:spPr>
            <a:xfrm rot="2520000">
              <a:off x="751" y="29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95" name="Line 93"/>
            <p:cNvSpPr/>
            <p:nvPr/>
          </p:nvSpPr>
          <p:spPr>
            <a:xfrm rot="2880000">
              <a:off x="847" y="384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96" name="Line 94"/>
            <p:cNvSpPr/>
            <p:nvPr/>
          </p:nvSpPr>
          <p:spPr>
            <a:xfrm rot="3240000">
              <a:off x="938" y="502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97" name="Line 95"/>
            <p:cNvSpPr/>
            <p:nvPr/>
          </p:nvSpPr>
          <p:spPr>
            <a:xfrm rot="3600000">
              <a:off x="1032" y="62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98" name="Line 96"/>
            <p:cNvSpPr/>
            <p:nvPr/>
          </p:nvSpPr>
          <p:spPr>
            <a:xfrm rot="3960000">
              <a:off x="1109" y="73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99" name="Line 97"/>
            <p:cNvSpPr/>
            <p:nvPr/>
          </p:nvSpPr>
          <p:spPr>
            <a:xfrm rot="4320000">
              <a:off x="1165" y="871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800" name="Line 98"/>
            <p:cNvSpPr/>
            <p:nvPr/>
          </p:nvSpPr>
          <p:spPr>
            <a:xfrm rot="4680000">
              <a:off x="1214" y="101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801" name="Line 99"/>
            <p:cNvSpPr/>
            <p:nvPr/>
          </p:nvSpPr>
          <p:spPr>
            <a:xfrm rot="5040000">
              <a:off x="1230" y="115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802" name="Line 100"/>
            <p:cNvSpPr/>
            <p:nvPr/>
          </p:nvSpPr>
          <p:spPr>
            <a:xfrm rot="5400000">
              <a:off x="1230" y="128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8727" name="Group 73"/>
          <p:cNvGrpSpPr/>
          <p:nvPr/>
        </p:nvGrpSpPr>
        <p:grpSpPr>
          <a:xfrm rot="5619139">
            <a:off x="3132138" y="3514725"/>
            <a:ext cx="2144712" cy="2246313"/>
            <a:chOff x="0" y="0"/>
            <a:chExt cx="1351" cy="1415"/>
          </a:xfrm>
        </p:grpSpPr>
        <p:sp>
          <p:nvSpPr>
            <p:cNvPr id="28767" name="Oval 102"/>
            <p:cNvSpPr/>
            <p:nvPr/>
          </p:nvSpPr>
          <p:spPr>
            <a:xfrm>
              <a:off x="1275" y="1332"/>
              <a:ext cx="76" cy="8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68" name="Oval 103"/>
            <p:cNvSpPr/>
            <p:nvPr/>
          </p:nvSpPr>
          <p:spPr>
            <a:xfrm>
              <a:off x="548" y="14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69" name="Oval 104"/>
            <p:cNvSpPr/>
            <p:nvPr/>
          </p:nvSpPr>
          <p:spPr>
            <a:xfrm>
              <a:off x="1077" y="62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70" name="Line 105"/>
            <p:cNvSpPr/>
            <p:nvPr/>
          </p:nvSpPr>
          <p:spPr>
            <a:xfrm rot="360000">
              <a:off x="0" y="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71" name="Line 106"/>
            <p:cNvSpPr/>
            <p:nvPr/>
          </p:nvSpPr>
          <p:spPr>
            <a:xfrm rot="720000">
              <a:off x="146" y="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72" name="Line 107"/>
            <p:cNvSpPr/>
            <p:nvPr/>
          </p:nvSpPr>
          <p:spPr>
            <a:xfrm rot="1080000">
              <a:off x="288" y="5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73" name="Line 108"/>
            <p:cNvSpPr/>
            <p:nvPr/>
          </p:nvSpPr>
          <p:spPr>
            <a:xfrm rot="1440000">
              <a:off x="420" y="10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74" name="Line 109"/>
            <p:cNvSpPr/>
            <p:nvPr/>
          </p:nvSpPr>
          <p:spPr>
            <a:xfrm rot="1800000" flipH="1">
              <a:off x="525" y="153"/>
              <a:ext cx="16" cy="1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75" name="Line 110"/>
            <p:cNvSpPr/>
            <p:nvPr/>
          </p:nvSpPr>
          <p:spPr>
            <a:xfrm rot="2160000">
              <a:off x="655" y="2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76" name="Line 111"/>
            <p:cNvSpPr/>
            <p:nvPr/>
          </p:nvSpPr>
          <p:spPr>
            <a:xfrm rot="2520000">
              <a:off x="751" y="29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77" name="Line 112"/>
            <p:cNvSpPr/>
            <p:nvPr/>
          </p:nvSpPr>
          <p:spPr>
            <a:xfrm rot="2880000">
              <a:off x="847" y="384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78" name="Line 113"/>
            <p:cNvSpPr/>
            <p:nvPr/>
          </p:nvSpPr>
          <p:spPr>
            <a:xfrm rot="3240000">
              <a:off x="938" y="502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79" name="Line 114"/>
            <p:cNvSpPr/>
            <p:nvPr/>
          </p:nvSpPr>
          <p:spPr>
            <a:xfrm rot="3600000">
              <a:off x="1032" y="62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80" name="Line 115"/>
            <p:cNvSpPr/>
            <p:nvPr/>
          </p:nvSpPr>
          <p:spPr>
            <a:xfrm rot="3960000">
              <a:off x="1109" y="73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81" name="Line 116"/>
            <p:cNvSpPr/>
            <p:nvPr/>
          </p:nvSpPr>
          <p:spPr>
            <a:xfrm rot="4320000">
              <a:off x="1165" y="871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82" name="Line 117"/>
            <p:cNvSpPr/>
            <p:nvPr/>
          </p:nvSpPr>
          <p:spPr>
            <a:xfrm rot="4680000">
              <a:off x="1214" y="101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83" name="Line 118"/>
            <p:cNvSpPr/>
            <p:nvPr/>
          </p:nvSpPr>
          <p:spPr>
            <a:xfrm rot="5040000">
              <a:off x="1230" y="115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84" name="Line 119"/>
            <p:cNvSpPr/>
            <p:nvPr/>
          </p:nvSpPr>
          <p:spPr>
            <a:xfrm rot="5400000">
              <a:off x="1230" y="128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8728" name="Group 92"/>
          <p:cNvGrpSpPr/>
          <p:nvPr/>
        </p:nvGrpSpPr>
        <p:grpSpPr>
          <a:xfrm rot="10800000">
            <a:off x="782638" y="3370263"/>
            <a:ext cx="2144712" cy="2246312"/>
            <a:chOff x="0" y="0"/>
            <a:chExt cx="1351" cy="1415"/>
          </a:xfrm>
        </p:grpSpPr>
        <p:sp>
          <p:nvSpPr>
            <p:cNvPr id="28749" name="Oval 121"/>
            <p:cNvSpPr/>
            <p:nvPr/>
          </p:nvSpPr>
          <p:spPr>
            <a:xfrm>
              <a:off x="1275" y="1332"/>
              <a:ext cx="76" cy="8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50" name="Oval 122"/>
            <p:cNvSpPr/>
            <p:nvPr/>
          </p:nvSpPr>
          <p:spPr>
            <a:xfrm>
              <a:off x="548" y="14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51" name="Oval 123"/>
            <p:cNvSpPr/>
            <p:nvPr/>
          </p:nvSpPr>
          <p:spPr>
            <a:xfrm>
              <a:off x="1077" y="62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52" name="Line 124"/>
            <p:cNvSpPr/>
            <p:nvPr/>
          </p:nvSpPr>
          <p:spPr>
            <a:xfrm rot="360000">
              <a:off x="0" y="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53" name="Line 125"/>
            <p:cNvSpPr/>
            <p:nvPr/>
          </p:nvSpPr>
          <p:spPr>
            <a:xfrm rot="720000">
              <a:off x="146" y="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54" name="Line 126"/>
            <p:cNvSpPr/>
            <p:nvPr/>
          </p:nvSpPr>
          <p:spPr>
            <a:xfrm rot="1080000">
              <a:off x="288" y="5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55" name="Line 127"/>
            <p:cNvSpPr/>
            <p:nvPr/>
          </p:nvSpPr>
          <p:spPr>
            <a:xfrm rot="1440000">
              <a:off x="420" y="10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56" name="Line 128"/>
            <p:cNvSpPr/>
            <p:nvPr/>
          </p:nvSpPr>
          <p:spPr>
            <a:xfrm rot="1800000" flipH="1">
              <a:off x="525" y="153"/>
              <a:ext cx="16" cy="1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57" name="Line 129"/>
            <p:cNvSpPr/>
            <p:nvPr/>
          </p:nvSpPr>
          <p:spPr>
            <a:xfrm rot="2160000">
              <a:off x="655" y="2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58" name="Line 130"/>
            <p:cNvSpPr/>
            <p:nvPr/>
          </p:nvSpPr>
          <p:spPr>
            <a:xfrm rot="2520000">
              <a:off x="751" y="29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59" name="Line 131"/>
            <p:cNvSpPr/>
            <p:nvPr/>
          </p:nvSpPr>
          <p:spPr>
            <a:xfrm rot="2880000">
              <a:off x="847" y="384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60" name="Line 132"/>
            <p:cNvSpPr/>
            <p:nvPr/>
          </p:nvSpPr>
          <p:spPr>
            <a:xfrm rot="3240000">
              <a:off x="938" y="502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61" name="Line 133"/>
            <p:cNvSpPr/>
            <p:nvPr/>
          </p:nvSpPr>
          <p:spPr>
            <a:xfrm rot="3600000">
              <a:off x="1032" y="62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62" name="Line 134"/>
            <p:cNvSpPr/>
            <p:nvPr/>
          </p:nvSpPr>
          <p:spPr>
            <a:xfrm rot="3960000">
              <a:off x="1109" y="73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63" name="Line 135"/>
            <p:cNvSpPr/>
            <p:nvPr/>
          </p:nvSpPr>
          <p:spPr>
            <a:xfrm rot="4320000">
              <a:off x="1165" y="871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64" name="Line 136"/>
            <p:cNvSpPr/>
            <p:nvPr/>
          </p:nvSpPr>
          <p:spPr>
            <a:xfrm rot="4680000">
              <a:off x="1214" y="101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65" name="Line 137"/>
            <p:cNvSpPr/>
            <p:nvPr/>
          </p:nvSpPr>
          <p:spPr>
            <a:xfrm rot="5040000">
              <a:off x="1230" y="115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66" name="Line 138"/>
            <p:cNvSpPr/>
            <p:nvPr/>
          </p:nvSpPr>
          <p:spPr>
            <a:xfrm rot="5400000">
              <a:off x="1230" y="128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8729" name="Group 111"/>
          <p:cNvGrpSpPr/>
          <p:nvPr/>
        </p:nvGrpSpPr>
        <p:grpSpPr>
          <a:xfrm rot="-5191223">
            <a:off x="923925" y="1068388"/>
            <a:ext cx="2144713" cy="2246312"/>
            <a:chOff x="0" y="0"/>
            <a:chExt cx="1351" cy="1415"/>
          </a:xfrm>
        </p:grpSpPr>
        <p:sp>
          <p:nvSpPr>
            <p:cNvPr id="28731" name="Oval 140"/>
            <p:cNvSpPr/>
            <p:nvPr/>
          </p:nvSpPr>
          <p:spPr>
            <a:xfrm>
              <a:off x="1275" y="1332"/>
              <a:ext cx="76" cy="8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32" name="Oval 141"/>
            <p:cNvSpPr/>
            <p:nvPr/>
          </p:nvSpPr>
          <p:spPr>
            <a:xfrm>
              <a:off x="548" y="14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33" name="Oval 142"/>
            <p:cNvSpPr/>
            <p:nvPr/>
          </p:nvSpPr>
          <p:spPr>
            <a:xfrm>
              <a:off x="1077" y="62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34" name="Line 143"/>
            <p:cNvSpPr/>
            <p:nvPr/>
          </p:nvSpPr>
          <p:spPr>
            <a:xfrm rot="360000">
              <a:off x="0" y="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35" name="Line 144"/>
            <p:cNvSpPr/>
            <p:nvPr/>
          </p:nvSpPr>
          <p:spPr>
            <a:xfrm rot="720000">
              <a:off x="146" y="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36" name="Line 145"/>
            <p:cNvSpPr/>
            <p:nvPr/>
          </p:nvSpPr>
          <p:spPr>
            <a:xfrm rot="1080000">
              <a:off x="288" y="5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37" name="Line 146"/>
            <p:cNvSpPr/>
            <p:nvPr/>
          </p:nvSpPr>
          <p:spPr>
            <a:xfrm rot="1440000">
              <a:off x="420" y="10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38" name="Line 147"/>
            <p:cNvSpPr/>
            <p:nvPr/>
          </p:nvSpPr>
          <p:spPr>
            <a:xfrm rot="1800000" flipH="1">
              <a:off x="525" y="153"/>
              <a:ext cx="16" cy="1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39" name="Line 148"/>
            <p:cNvSpPr/>
            <p:nvPr/>
          </p:nvSpPr>
          <p:spPr>
            <a:xfrm rot="2160000">
              <a:off x="655" y="2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40" name="Line 149"/>
            <p:cNvSpPr/>
            <p:nvPr/>
          </p:nvSpPr>
          <p:spPr>
            <a:xfrm rot="2520000">
              <a:off x="751" y="29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41" name="Line 150"/>
            <p:cNvSpPr/>
            <p:nvPr/>
          </p:nvSpPr>
          <p:spPr>
            <a:xfrm rot="2880000">
              <a:off x="847" y="384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42" name="Line 151"/>
            <p:cNvSpPr/>
            <p:nvPr/>
          </p:nvSpPr>
          <p:spPr>
            <a:xfrm rot="3240000">
              <a:off x="938" y="502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43" name="Line 152"/>
            <p:cNvSpPr/>
            <p:nvPr/>
          </p:nvSpPr>
          <p:spPr>
            <a:xfrm rot="3600000">
              <a:off x="1032" y="62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44" name="Line 153"/>
            <p:cNvSpPr/>
            <p:nvPr/>
          </p:nvSpPr>
          <p:spPr>
            <a:xfrm rot="3960000">
              <a:off x="1109" y="73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45" name="Line 154"/>
            <p:cNvSpPr/>
            <p:nvPr/>
          </p:nvSpPr>
          <p:spPr>
            <a:xfrm rot="4320000">
              <a:off x="1165" y="871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46" name="Line 155"/>
            <p:cNvSpPr/>
            <p:nvPr/>
          </p:nvSpPr>
          <p:spPr>
            <a:xfrm rot="4680000">
              <a:off x="1214" y="101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47" name="Line 156"/>
            <p:cNvSpPr/>
            <p:nvPr/>
          </p:nvSpPr>
          <p:spPr>
            <a:xfrm rot="5040000">
              <a:off x="1230" y="115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48" name="Line 157"/>
            <p:cNvSpPr/>
            <p:nvPr/>
          </p:nvSpPr>
          <p:spPr>
            <a:xfrm rot="5400000">
              <a:off x="1230" y="128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8730" name="Oval 24"/>
          <p:cNvSpPr/>
          <p:nvPr/>
        </p:nvSpPr>
        <p:spPr>
          <a:xfrm>
            <a:off x="3000375" y="3282950"/>
            <a:ext cx="244475" cy="263525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TO_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Oval 2"/>
          <p:cNvSpPr/>
          <p:nvPr/>
        </p:nvSpPr>
        <p:spPr>
          <a:xfrm>
            <a:off x="717550" y="1066800"/>
            <a:ext cx="4876800" cy="4724400"/>
          </a:xfrm>
          <a:prstGeom prst="ellipse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9699" name="Picture 3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113" y="1773238"/>
            <a:ext cx="1873250" cy="266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Oval 3"/>
          <p:cNvSpPr/>
          <p:nvPr/>
        </p:nvSpPr>
        <p:spPr>
          <a:xfrm>
            <a:off x="717550" y="1066800"/>
            <a:ext cx="4876800" cy="472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1" name="Oval 4"/>
          <p:cNvSpPr/>
          <p:nvPr/>
        </p:nvSpPr>
        <p:spPr>
          <a:xfrm rot="10800000">
            <a:off x="839788" y="1198563"/>
            <a:ext cx="4632325" cy="446087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2" name="Text Box 5"/>
          <p:cNvSpPr txBox="1"/>
          <p:nvPr/>
        </p:nvSpPr>
        <p:spPr>
          <a:xfrm>
            <a:off x="2846388" y="1268413"/>
            <a:ext cx="66992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12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03" name="Text Box 6"/>
          <p:cNvSpPr txBox="1"/>
          <p:nvPr/>
        </p:nvSpPr>
        <p:spPr>
          <a:xfrm>
            <a:off x="3876675" y="1584325"/>
            <a:ext cx="304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04" name="Text Box 7"/>
          <p:cNvSpPr txBox="1"/>
          <p:nvPr/>
        </p:nvSpPr>
        <p:spPr>
          <a:xfrm>
            <a:off x="4551363" y="2233613"/>
            <a:ext cx="6350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2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05" name="Text Box 8"/>
          <p:cNvSpPr txBox="1"/>
          <p:nvPr/>
        </p:nvSpPr>
        <p:spPr>
          <a:xfrm>
            <a:off x="4813300" y="3159125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3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06" name="Text Box 9"/>
          <p:cNvSpPr txBox="1"/>
          <p:nvPr/>
        </p:nvSpPr>
        <p:spPr>
          <a:xfrm>
            <a:off x="4505325" y="4103688"/>
            <a:ext cx="457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4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07" name="Text Box 10"/>
          <p:cNvSpPr txBox="1"/>
          <p:nvPr/>
        </p:nvSpPr>
        <p:spPr>
          <a:xfrm>
            <a:off x="3830638" y="4778375"/>
            <a:ext cx="3635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5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08" name="Text Box 11"/>
          <p:cNvSpPr txBox="1"/>
          <p:nvPr/>
        </p:nvSpPr>
        <p:spPr>
          <a:xfrm>
            <a:off x="2973388" y="5024438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6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09" name="Text Box 12"/>
          <p:cNvSpPr txBox="1"/>
          <p:nvPr/>
        </p:nvSpPr>
        <p:spPr>
          <a:xfrm>
            <a:off x="2071688" y="4778375"/>
            <a:ext cx="3635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7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10" name="Text Box 13"/>
          <p:cNvSpPr txBox="1"/>
          <p:nvPr/>
        </p:nvSpPr>
        <p:spPr>
          <a:xfrm>
            <a:off x="1395413" y="4149725"/>
            <a:ext cx="63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8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11" name="Text Box 14"/>
          <p:cNvSpPr txBox="1"/>
          <p:nvPr/>
        </p:nvSpPr>
        <p:spPr>
          <a:xfrm>
            <a:off x="1092200" y="3178175"/>
            <a:ext cx="5334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9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12" name="Text Box 15"/>
          <p:cNvSpPr txBox="1"/>
          <p:nvPr/>
        </p:nvSpPr>
        <p:spPr>
          <a:xfrm>
            <a:off x="1239838" y="2233613"/>
            <a:ext cx="655637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10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13" name="Text Box 16"/>
          <p:cNvSpPr txBox="1"/>
          <p:nvPr/>
        </p:nvSpPr>
        <p:spPr>
          <a:xfrm>
            <a:off x="1989138" y="1604963"/>
            <a:ext cx="762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11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9714" name="Oval 18"/>
          <p:cNvSpPr/>
          <p:nvPr/>
        </p:nvSpPr>
        <p:spPr>
          <a:xfrm>
            <a:off x="1355725" y="1655763"/>
            <a:ext cx="3529013" cy="3529012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15" name="Line 19"/>
          <p:cNvSpPr/>
          <p:nvPr/>
        </p:nvSpPr>
        <p:spPr>
          <a:xfrm flipH="1">
            <a:off x="2574925" y="3429000"/>
            <a:ext cx="581025" cy="6350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6" name="Line 20"/>
          <p:cNvSpPr/>
          <p:nvPr/>
        </p:nvSpPr>
        <p:spPr>
          <a:xfrm rot="1800000" flipV="1">
            <a:off x="3551238" y="191293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7" name="Line 21"/>
          <p:cNvSpPr/>
          <p:nvPr/>
        </p:nvSpPr>
        <p:spPr>
          <a:xfrm rot="2160000" flipV="1">
            <a:off x="3636963" y="19573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8" name="Line 22"/>
          <p:cNvSpPr/>
          <p:nvPr/>
        </p:nvSpPr>
        <p:spPr>
          <a:xfrm rot="2520000" flipV="1">
            <a:off x="3679825" y="20193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9" name="Line 23"/>
          <p:cNvSpPr/>
          <p:nvPr/>
        </p:nvSpPr>
        <p:spPr>
          <a:xfrm rot="2880000" flipV="1">
            <a:off x="3754438" y="20796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0" name="Line 24"/>
          <p:cNvSpPr/>
          <p:nvPr/>
        </p:nvSpPr>
        <p:spPr>
          <a:xfrm rot="3240000" flipV="1">
            <a:off x="3800475" y="21558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1" name="Line 25"/>
          <p:cNvSpPr/>
          <p:nvPr/>
        </p:nvSpPr>
        <p:spPr>
          <a:xfrm rot="3600000" flipV="1">
            <a:off x="3849688" y="22161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2" name="Line 26"/>
          <p:cNvSpPr/>
          <p:nvPr/>
        </p:nvSpPr>
        <p:spPr>
          <a:xfrm rot="3960000" flipV="1">
            <a:off x="3875088" y="22733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3" name="Line 27"/>
          <p:cNvSpPr/>
          <p:nvPr/>
        </p:nvSpPr>
        <p:spPr>
          <a:xfrm rot="4320000" flipV="1">
            <a:off x="3905250" y="23637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4" name="Line 28"/>
          <p:cNvSpPr/>
          <p:nvPr/>
        </p:nvSpPr>
        <p:spPr>
          <a:xfrm rot="4680000" flipV="1">
            <a:off x="3935413" y="24399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5" name="Line 29"/>
          <p:cNvSpPr/>
          <p:nvPr/>
        </p:nvSpPr>
        <p:spPr>
          <a:xfrm rot="5040000" flipV="1">
            <a:off x="3952875" y="25288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6" name="Line 30"/>
          <p:cNvSpPr/>
          <p:nvPr/>
        </p:nvSpPr>
        <p:spPr>
          <a:xfrm flipH="1">
            <a:off x="3125788" y="3487738"/>
            <a:ext cx="15875" cy="1196975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7" name="Line 31"/>
          <p:cNvSpPr/>
          <p:nvPr/>
        </p:nvSpPr>
        <p:spPr>
          <a:xfrm rot="7200000" flipV="1">
            <a:off x="3848100" y="30575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8" name="Line 32"/>
          <p:cNvSpPr/>
          <p:nvPr/>
        </p:nvSpPr>
        <p:spPr>
          <a:xfrm rot="5400000" flipV="1">
            <a:off x="3959225" y="26257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9" name="Line 33"/>
          <p:cNvSpPr/>
          <p:nvPr/>
        </p:nvSpPr>
        <p:spPr>
          <a:xfrm rot="5760000" flipV="1">
            <a:off x="3956050" y="27146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30" name="Line 34"/>
          <p:cNvSpPr/>
          <p:nvPr/>
        </p:nvSpPr>
        <p:spPr>
          <a:xfrm rot="6120000" flipV="1">
            <a:off x="3943350" y="28067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31" name="Line 35"/>
          <p:cNvSpPr/>
          <p:nvPr/>
        </p:nvSpPr>
        <p:spPr>
          <a:xfrm rot="6480000" flipV="1">
            <a:off x="3914775" y="28971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32" name="Line 36"/>
          <p:cNvSpPr/>
          <p:nvPr/>
        </p:nvSpPr>
        <p:spPr>
          <a:xfrm rot="6840000" flipV="1">
            <a:off x="3883025" y="2973388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9733" name="Group 37"/>
          <p:cNvGrpSpPr/>
          <p:nvPr/>
        </p:nvGrpSpPr>
        <p:grpSpPr>
          <a:xfrm>
            <a:off x="3368675" y="1225550"/>
            <a:ext cx="2144713" cy="2246313"/>
            <a:chOff x="0" y="0"/>
            <a:chExt cx="1351" cy="1415"/>
          </a:xfrm>
        </p:grpSpPr>
        <p:sp>
          <p:nvSpPr>
            <p:cNvPr id="29794" name="Oval 38"/>
            <p:cNvSpPr/>
            <p:nvPr/>
          </p:nvSpPr>
          <p:spPr>
            <a:xfrm>
              <a:off x="1275" y="1332"/>
              <a:ext cx="76" cy="8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95" name="Oval 39"/>
            <p:cNvSpPr/>
            <p:nvPr/>
          </p:nvSpPr>
          <p:spPr>
            <a:xfrm>
              <a:off x="548" y="14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96" name="Oval 40"/>
            <p:cNvSpPr/>
            <p:nvPr/>
          </p:nvSpPr>
          <p:spPr>
            <a:xfrm>
              <a:off x="1077" y="62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97" name="Line 41"/>
            <p:cNvSpPr/>
            <p:nvPr/>
          </p:nvSpPr>
          <p:spPr>
            <a:xfrm rot="360000">
              <a:off x="0" y="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98" name="Line 42"/>
            <p:cNvSpPr/>
            <p:nvPr/>
          </p:nvSpPr>
          <p:spPr>
            <a:xfrm rot="720000">
              <a:off x="146" y="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99" name="Line 43"/>
            <p:cNvSpPr/>
            <p:nvPr/>
          </p:nvSpPr>
          <p:spPr>
            <a:xfrm rot="1080000">
              <a:off x="288" y="5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00" name="Line 44"/>
            <p:cNvSpPr/>
            <p:nvPr/>
          </p:nvSpPr>
          <p:spPr>
            <a:xfrm rot="1440000">
              <a:off x="420" y="10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01" name="Line 45"/>
            <p:cNvSpPr/>
            <p:nvPr/>
          </p:nvSpPr>
          <p:spPr>
            <a:xfrm rot="1800000" flipH="1">
              <a:off x="525" y="153"/>
              <a:ext cx="16" cy="1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02" name="Line 46"/>
            <p:cNvSpPr/>
            <p:nvPr/>
          </p:nvSpPr>
          <p:spPr>
            <a:xfrm rot="2160000">
              <a:off x="655" y="2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03" name="Line 47"/>
            <p:cNvSpPr/>
            <p:nvPr/>
          </p:nvSpPr>
          <p:spPr>
            <a:xfrm rot="2520000">
              <a:off x="751" y="29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04" name="Line 48"/>
            <p:cNvSpPr/>
            <p:nvPr/>
          </p:nvSpPr>
          <p:spPr>
            <a:xfrm rot="2880000">
              <a:off x="847" y="384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05" name="Line 49"/>
            <p:cNvSpPr/>
            <p:nvPr/>
          </p:nvSpPr>
          <p:spPr>
            <a:xfrm rot="3240000">
              <a:off x="938" y="502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06" name="Line 50"/>
            <p:cNvSpPr/>
            <p:nvPr/>
          </p:nvSpPr>
          <p:spPr>
            <a:xfrm rot="3600000">
              <a:off x="1032" y="62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07" name="Line 51"/>
            <p:cNvSpPr/>
            <p:nvPr/>
          </p:nvSpPr>
          <p:spPr>
            <a:xfrm rot="3960000">
              <a:off x="1109" y="73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08" name="Line 52"/>
            <p:cNvSpPr/>
            <p:nvPr/>
          </p:nvSpPr>
          <p:spPr>
            <a:xfrm rot="4320000">
              <a:off x="1165" y="871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09" name="Line 53"/>
            <p:cNvSpPr/>
            <p:nvPr/>
          </p:nvSpPr>
          <p:spPr>
            <a:xfrm rot="4680000">
              <a:off x="1214" y="101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10" name="Line 54"/>
            <p:cNvSpPr/>
            <p:nvPr/>
          </p:nvSpPr>
          <p:spPr>
            <a:xfrm rot="5040000">
              <a:off x="1230" y="115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811" name="Line 55"/>
            <p:cNvSpPr/>
            <p:nvPr/>
          </p:nvSpPr>
          <p:spPr>
            <a:xfrm rot="5400000">
              <a:off x="1230" y="128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9734" name="Group 56"/>
          <p:cNvGrpSpPr/>
          <p:nvPr/>
        </p:nvGrpSpPr>
        <p:grpSpPr>
          <a:xfrm rot="5619139">
            <a:off x="3165475" y="3529013"/>
            <a:ext cx="2144713" cy="2246312"/>
            <a:chOff x="0" y="0"/>
            <a:chExt cx="1351" cy="1415"/>
          </a:xfrm>
        </p:grpSpPr>
        <p:sp>
          <p:nvSpPr>
            <p:cNvPr id="29776" name="Oval 57"/>
            <p:cNvSpPr/>
            <p:nvPr/>
          </p:nvSpPr>
          <p:spPr>
            <a:xfrm>
              <a:off x="1275" y="1332"/>
              <a:ext cx="76" cy="8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77" name="Oval 58"/>
            <p:cNvSpPr/>
            <p:nvPr/>
          </p:nvSpPr>
          <p:spPr>
            <a:xfrm>
              <a:off x="548" y="14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78" name="Oval 59"/>
            <p:cNvSpPr/>
            <p:nvPr/>
          </p:nvSpPr>
          <p:spPr>
            <a:xfrm>
              <a:off x="1077" y="62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79" name="Line 60"/>
            <p:cNvSpPr/>
            <p:nvPr/>
          </p:nvSpPr>
          <p:spPr>
            <a:xfrm rot="360000">
              <a:off x="0" y="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80" name="Line 61"/>
            <p:cNvSpPr/>
            <p:nvPr/>
          </p:nvSpPr>
          <p:spPr>
            <a:xfrm rot="720000">
              <a:off x="146" y="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81" name="Line 62"/>
            <p:cNvSpPr/>
            <p:nvPr/>
          </p:nvSpPr>
          <p:spPr>
            <a:xfrm rot="1080000">
              <a:off x="288" y="5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82" name="Line 63"/>
            <p:cNvSpPr/>
            <p:nvPr/>
          </p:nvSpPr>
          <p:spPr>
            <a:xfrm rot="1440000">
              <a:off x="420" y="10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83" name="Line 64"/>
            <p:cNvSpPr/>
            <p:nvPr/>
          </p:nvSpPr>
          <p:spPr>
            <a:xfrm rot="1800000" flipH="1">
              <a:off x="525" y="153"/>
              <a:ext cx="16" cy="1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84" name="Line 65"/>
            <p:cNvSpPr/>
            <p:nvPr/>
          </p:nvSpPr>
          <p:spPr>
            <a:xfrm rot="2160000">
              <a:off x="655" y="2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85" name="Line 66"/>
            <p:cNvSpPr/>
            <p:nvPr/>
          </p:nvSpPr>
          <p:spPr>
            <a:xfrm rot="2520000">
              <a:off x="751" y="29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86" name="Line 67"/>
            <p:cNvSpPr/>
            <p:nvPr/>
          </p:nvSpPr>
          <p:spPr>
            <a:xfrm rot="2880000">
              <a:off x="847" y="384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87" name="Line 68"/>
            <p:cNvSpPr/>
            <p:nvPr/>
          </p:nvSpPr>
          <p:spPr>
            <a:xfrm rot="3240000">
              <a:off x="938" y="502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88" name="Line 69"/>
            <p:cNvSpPr/>
            <p:nvPr/>
          </p:nvSpPr>
          <p:spPr>
            <a:xfrm rot="3600000">
              <a:off x="1032" y="62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89" name="Line 70"/>
            <p:cNvSpPr/>
            <p:nvPr/>
          </p:nvSpPr>
          <p:spPr>
            <a:xfrm rot="3960000">
              <a:off x="1109" y="73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90" name="Line 71"/>
            <p:cNvSpPr/>
            <p:nvPr/>
          </p:nvSpPr>
          <p:spPr>
            <a:xfrm rot="4320000">
              <a:off x="1165" y="871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91" name="Line 72"/>
            <p:cNvSpPr/>
            <p:nvPr/>
          </p:nvSpPr>
          <p:spPr>
            <a:xfrm rot="4680000">
              <a:off x="1214" y="101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92" name="Line 73"/>
            <p:cNvSpPr/>
            <p:nvPr/>
          </p:nvSpPr>
          <p:spPr>
            <a:xfrm rot="5040000">
              <a:off x="1230" y="115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93" name="Line 74"/>
            <p:cNvSpPr/>
            <p:nvPr/>
          </p:nvSpPr>
          <p:spPr>
            <a:xfrm rot="5400000">
              <a:off x="1230" y="128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9735" name="Group 75"/>
          <p:cNvGrpSpPr/>
          <p:nvPr/>
        </p:nvGrpSpPr>
        <p:grpSpPr>
          <a:xfrm rot="10800000">
            <a:off x="815975" y="3384550"/>
            <a:ext cx="2144713" cy="2246313"/>
            <a:chOff x="0" y="0"/>
            <a:chExt cx="1351" cy="1415"/>
          </a:xfrm>
        </p:grpSpPr>
        <p:sp>
          <p:nvSpPr>
            <p:cNvPr id="29758" name="Oval 76"/>
            <p:cNvSpPr/>
            <p:nvPr/>
          </p:nvSpPr>
          <p:spPr>
            <a:xfrm>
              <a:off x="1275" y="1332"/>
              <a:ext cx="76" cy="8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59" name="Oval 77"/>
            <p:cNvSpPr/>
            <p:nvPr/>
          </p:nvSpPr>
          <p:spPr>
            <a:xfrm>
              <a:off x="548" y="14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60" name="Oval 78"/>
            <p:cNvSpPr/>
            <p:nvPr/>
          </p:nvSpPr>
          <p:spPr>
            <a:xfrm>
              <a:off x="1077" y="62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61" name="Line 79"/>
            <p:cNvSpPr/>
            <p:nvPr/>
          </p:nvSpPr>
          <p:spPr>
            <a:xfrm rot="360000">
              <a:off x="0" y="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62" name="Line 80"/>
            <p:cNvSpPr/>
            <p:nvPr/>
          </p:nvSpPr>
          <p:spPr>
            <a:xfrm rot="720000">
              <a:off x="146" y="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63" name="Line 81"/>
            <p:cNvSpPr/>
            <p:nvPr/>
          </p:nvSpPr>
          <p:spPr>
            <a:xfrm rot="1080000">
              <a:off x="288" y="5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64" name="Line 82"/>
            <p:cNvSpPr/>
            <p:nvPr/>
          </p:nvSpPr>
          <p:spPr>
            <a:xfrm rot="1440000">
              <a:off x="420" y="10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65" name="Line 83"/>
            <p:cNvSpPr/>
            <p:nvPr/>
          </p:nvSpPr>
          <p:spPr>
            <a:xfrm rot="1800000" flipH="1">
              <a:off x="525" y="153"/>
              <a:ext cx="16" cy="1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66" name="Line 84"/>
            <p:cNvSpPr/>
            <p:nvPr/>
          </p:nvSpPr>
          <p:spPr>
            <a:xfrm rot="2160000">
              <a:off x="655" y="2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67" name="Line 85"/>
            <p:cNvSpPr/>
            <p:nvPr/>
          </p:nvSpPr>
          <p:spPr>
            <a:xfrm rot="2520000">
              <a:off x="751" y="29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68" name="Line 86"/>
            <p:cNvSpPr/>
            <p:nvPr/>
          </p:nvSpPr>
          <p:spPr>
            <a:xfrm rot="2880000">
              <a:off x="847" y="384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69" name="Line 87"/>
            <p:cNvSpPr/>
            <p:nvPr/>
          </p:nvSpPr>
          <p:spPr>
            <a:xfrm rot="3240000">
              <a:off x="938" y="502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70" name="Line 88"/>
            <p:cNvSpPr/>
            <p:nvPr/>
          </p:nvSpPr>
          <p:spPr>
            <a:xfrm rot="3600000">
              <a:off x="1032" y="62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71" name="Line 89"/>
            <p:cNvSpPr/>
            <p:nvPr/>
          </p:nvSpPr>
          <p:spPr>
            <a:xfrm rot="3960000">
              <a:off x="1109" y="73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72" name="Line 90"/>
            <p:cNvSpPr/>
            <p:nvPr/>
          </p:nvSpPr>
          <p:spPr>
            <a:xfrm rot="4320000">
              <a:off x="1165" y="871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73" name="Line 91"/>
            <p:cNvSpPr/>
            <p:nvPr/>
          </p:nvSpPr>
          <p:spPr>
            <a:xfrm rot="4680000">
              <a:off x="1214" y="101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74" name="Line 92"/>
            <p:cNvSpPr/>
            <p:nvPr/>
          </p:nvSpPr>
          <p:spPr>
            <a:xfrm rot="5040000">
              <a:off x="1230" y="115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75" name="Line 93"/>
            <p:cNvSpPr/>
            <p:nvPr/>
          </p:nvSpPr>
          <p:spPr>
            <a:xfrm rot="5400000">
              <a:off x="1230" y="128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9736" name="Group 94"/>
          <p:cNvGrpSpPr/>
          <p:nvPr/>
        </p:nvGrpSpPr>
        <p:grpSpPr>
          <a:xfrm rot="-5191223">
            <a:off x="957263" y="1082675"/>
            <a:ext cx="2144712" cy="2246313"/>
            <a:chOff x="0" y="0"/>
            <a:chExt cx="1351" cy="1415"/>
          </a:xfrm>
        </p:grpSpPr>
        <p:sp>
          <p:nvSpPr>
            <p:cNvPr id="29740" name="Oval 95"/>
            <p:cNvSpPr/>
            <p:nvPr/>
          </p:nvSpPr>
          <p:spPr>
            <a:xfrm>
              <a:off x="1275" y="1332"/>
              <a:ext cx="76" cy="8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41" name="Oval 96"/>
            <p:cNvSpPr/>
            <p:nvPr/>
          </p:nvSpPr>
          <p:spPr>
            <a:xfrm>
              <a:off x="548" y="14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42" name="Oval 97"/>
            <p:cNvSpPr/>
            <p:nvPr/>
          </p:nvSpPr>
          <p:spPr>
            <a:xfrm>
              <a:off x="1077" y="625"/>
              <a:ext cx="77" cy="8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43" name="Line 98"/>
            <p:cNvSpPr/>
            <p:nvPr/>
          </p:nvSpPr>
          <p:spPr>
            <a:xfrm rot="360000">
              <a:off x="0" y="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44" name="Line 99"/>
            <p:cNvSpPr/>
            <p:nvPr/>
          </p:nvSpPr>
          <p:spPr>
            <a:xfrm rot="720000">
              <a:off x="146" y="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45" name="Line 100"/>
            <p:cNvSpPr/>
            <p:nvPr/>
          </p:nvSpPr>
          <p:spPr>
            <a:xfrm rot="1080000">
              <a:off x="288" y="5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46" name="Line 101"/>
            <p:cNvSpPr/>
            <p:nvPr/>
          </p:nvSpPr>
          <p:spPr>
            <a:xfrm rot="1440000">
              <a:off x="420" y="10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47" name="Line 102"/>
            <p:cNvSpPr/>
            <p:nvPr/>
          </p:nvSpPr>
          <p:spPr>
            <a:xfrm rot="1800000" flipH="1">
              <a:off x="525" y="153"/>
              <a:ext cx="16" cy="1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48" name="Line 103"/>
            <p:cNvSpPr/>
            <p:nvPr/>
          </p:nvSpPr>
          <p:spPr>
            <a:xfrm rot="2160000">
              <a:off x="655" y="220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49" name="Line 104"/>
            <p:cNvSpPr/>
            <p:nvPr/>
          </p:nvSpPr>
          <p:spPr>
            <a:xfrm rot="2520000">
              <a:off x="751" y="29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50" name="Line 105"/>
            <p:cNvSpPr/>
            <p:nvPr/>
          </p:nvSpPr>
          <p:spPr>
            <a:xfrm rot="2880000">
              <a:off x="847" y="384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51" name="Line 106"/>
            <p:cNvSpPr/>
            <p:nvPr/>
          </p:nvSpPr>
          <p:spPr>
            <a:xfrm rot="3240000">
              <a:off x="938" y="502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52" name="Line 107"/>
            <p:cNvSpPr/>
            <p:nvPr/>
          </p:nvSpPr>
          <p:spPr>
            <a:xfrm rot="3600000">
              <a:off x="1032" y="62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53" name="Line 108"/>
            <p:cNvSpPr/>
            <p:nvPr/>
          </p:nvSpPr>
          <p:spPr>
            <a:xfrm rot="3960000">
              <a:off x="1109" y="739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54" name="Line 109"/>
            <p:cNvSpPr/>
            <p:nvPr/>
          </p:nvSpPr>
          <p:spPr>
            <a:xfrm rot="4320000">
              <a:off x="1165" y="871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55" name="Line 110"/>
            <p:cNvSpPr/>
            <p:nvPr/>
          </p:nvSpPr>
          <p:spPr>
            <a:xfrm rot="4680000">
              <a:off x="1214" y="101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56" name="Line 111"/>
            <p:cNvSpPr/>
            <p:nvPr/>
          </p:nvSpPr>
          <p:spPr>
            <a:xfrm rot="5040000">
              <a:off x="1230" y="1153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57" name="Line 112"/>
            <p:cNvSpPr/>
            <p:nvPr/>
          </p:nvSpPr>
          <p:spPr>
            <a:xfrm rot="5400000">
              <a:off x="1230" y="1286"/>
              <a:ext cx="0" cy="18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" name="Text Box 113"/>
          <p:cNvSpPr txBox="1"/>
          <p:nvPr/>
        </p:nvSpPr>
        <p:spPr>
          <a:xfrm>
            <a:off x="5873750" y="263525"/>
            <a:ext cx="3148013" cy="3521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5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秒针共走过</a:t>
            </a:r>
            <a:r>
              <a:rPr lang="en-US" altLang="zh-CN" sz="45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</a:t>
            </a:r>
            <a:r>
              <a:rPr lang="zh-CN" altLang="en-US" sz="45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大格，也就是</a:t>
            </a:r>
            <a:r>
              <a:rPr lang="en-US" altLang="zh-CN" sz="45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15</a:t>
            </a:r>
            <a:r>
              <a:rPr lang="zh-CN" altLang="en-US" sz="45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小格。是</a:t>
            </a:r>
            <a:r>
              <a:rPr lang="en-US" altLang="zh-CN" sz="45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15</a:t>
            </a:r>
            <a:r>
              <a:rPr lang="zh-CN" altLang="en-US" sz="4500" dirty="0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秒。</a:t>
            </a:r>
            <a:endParaRPr lang="zh-CN" altLang="en-US" sz="4500" dirty="0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9738" name="AutoShape 114">
            <a:hlinkClick r:id="" action="ppaction://hlinkshowjump?jump=nextslide"/>
          </p:cNvPr>
          <p:cNvSpPr/>
          <p:nvPr/>
        </p:nvSpPr>
        <p:spPr>
          <a:xfrm>
            <a:off x="8661400" y="6556375"/>
            <a:ext cx="300038" cy="301625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39" name="Oval 17"/>
          <p:cNvSpPr/>
          <p:nvPr/>
        </p:nvSpPr>
        <p:spPr>
          <a:xfrm>
            <a:off x="3033713" y="3297238"/>
            <a:ext cx="244475" cy="263525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TO_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885825"/>
            <a:ext cx="5241925" cy="5246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Line 3"/>
          <p:cNvSpPr/>
          <p:nvPr/>
        </p:nvSpPr>
        <p:spPr>
          <a:xfrm rot="9720000" flipV="1">
            <a:off x="2870200" y="35321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24" name="Line 4"/>
          <p:cNvSpPr/>
          <p:nvPr/>
        </p:nvSpPr>
        <p:spPr>
          <a:xfrm rot="10080000" flipV="1">
            <a:off x="2778125" y="35528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25" name="Line 5"/>
          <p:cNvSpPr/>
          <p:nvPr/>
        </p:nvSpPr>
        <p:spPr>
          <a:xfrm rot="10440000" flipH="1" flipV="1">
            <a:off x="2693988" y="3559175"/>
            <a:ext cx="42862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26" name="Line 6"/>
          <p:cNvSpPr/>
          <p:nvPr/>
        </p:nvSpPr>
        <p:spPr>
          <a:xfrm rot="-10800000" flipV="1">
            <a:off x="2676525" y="35544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27" name="Line 7"/>
          <p:cNvSpPr/>
          <p:nvPr/>
        </p:nvSpPr>
        <p:spPr>
          <a:xfrm rot="-10440000" flipV="1">
            <a:off x="2587625" y="355123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28" name="Line 8"/>
          <p:cNvSpPr/>
          <p:nvPr/>
        </p:nvSpPr>
        <p:spPr>
          <a:xfrm rot="-10080000" flipV="1">
            <a:off x="2495550" y="353853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29" name="Line 9"/>
          <p:cNvSpPr/>
          <p:nvPr/>
        </p:nvSpPr>
        <p:spPr>
          <a:xfrm rot="-9720000" flipV="1">
            <a:off x="2405063" y="350996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0" name="Oval 10"/>
          <p:cNvSpPr/>
          <p:nvPr/>
        </p:nvSpPr>
        <p:spPr>
          <a:xfrm>
            <a:off x="2546350" y="3360738"/>
            <a:ext cx="244475" cy="263525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31" name="Line 11"/>
          <p:cNvSpPr/>
          <p:nvPr/>
        </p:nvSpPr>
        <p:spPr>
          <a:xfrm flipH="1">
            <a:off x="2087563" y="3492500"/>
            <a:ext cx="581025" cy="6350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2" name="Line 12"/>
          <p:cNvSpPr/>
          <p:nvPr/>
        </p:nvSpPr>
        <p:spPr>
          <a:xfrm flipV="1">
            <a:off x="2654300" y="18478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3" name="Line 13"/>
          <p:cNvSpPr/>
          <p:nvPr/>
        </p:nvSpPr>
        <p:spPr>
          <a:xfrm rot="360000" flipV="1">
            <a:off x="2738438" y="186213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4" name="Line 14"/>
          <p:cNvSpPr/>
          <p:nvPr/>
        </p:nvSpPr>
        <p:spPr>
          <a:xfrm rot="720000" flipV="1">
            <a:off x="2817813" y="187642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5" name="Line 15"/>
          <p:cNvSpPr/>
          <p:nvPr/>
        </p:nvSpPr>
        <p:spPr>
          <a:xfrm rot="1080000" flipV="1">
            <a:off x="2909888" y="189865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6" name="Line 16"/>
          <p:cNvSpPr/>
          <p:nvPr/>
        </p:nvSpPr>
        <p:spPr>
          <a:xfrm rot="1440000" flipV="1">
            <a:off x="2982913" y="19319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7" name="Line 17"/>
          <p:cNvSpPr/>
          <p:nvPr/>
        </p:nvSpPr>
        <p:spPr>
          <a:xfrm rot="1800000" flipV="1">
            <a:off x="3063875" y="197643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8" name="Line 18"/>
          <p:cNvSpPr/>
          <p:nvPr/>
        </p:nvSpPr>
        <p:spPr>
          <a:xfrm rot="2160000" flipV="1">
            <a:off x="3149600" y="20208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9" name="Line 19"/>
          <p:cNvSpPr/>
          <p:nvPr/>
        </p:nvSpPr>
        <p:spPr>
          <a:xfrm rot="2520000" flipV="1">
            <a:off x="3192463" y="208280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0" name="Line 20"/>
          <p:cNvSpPr/>
          <p:nvPr/>
        </p:nvSpPr>
        <p:spPr>
          <a:xfrm rot="2880000" flipV="1">
            <a:off x="3265488" y="214312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1" name="Line 21"/>
          <p:cNvSpPr/>
          <p:nvPr/>
        </p:nvSpPr>
        <p:spPr>
          <a:xfrm rot="3240000" flipV="1">
            <a:off x="3311525" y="22193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2" name="Line 22"/>
          <p:cNvSpPr/>
          <p:nvPr/>
        </p:nvSpPr>
        <p:spPr>
          <a:xfrm rot="3600000" flipV="1">
            <a:off x="3360738" y="227965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3" name="Line 23"/>
          <p:cNvSpPr/>
          <p:nvPr/>
        </p:nvSpPr>
        <p:spPr>
          <a:xfrm rot="3960000" flipV="1">
            <a:off x="3386138" y="233680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4" name="Line 24"/>
          <p:cNvSpPr/>
          <p:nvPr/>
        </p:nvSpPr>
        <p:spPr>
          <a:xfrm rot="4320000" flipV="1">
            <a:off x="3416300" y="24272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5" name="Line 25"/>
          <p:cNvSpPr/>
          <p:nvPr/>
        </p:nvSpPr>
        <p:spPr>
          <a:xfrm rot="4680000" flipV="1">
            <a:off x="3446463" y="25034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6" name="Line 26"/>
          <p:cNvSpPr/>
          <p:nvPr/>
        </p:nvSpPr>
        <p:spPr>
          <a:xfrm rot="5040000" flipV="1">
            <a:off x="3463925" y="25923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7" name="Line 27"/>
          <p:cNvSpPr/>
          <p:nvPr/>
        </p:nvSpPr>
        <p:spPr>
          <a:xfrm flipH="1">
            <a:off x="2638425" y="3551238"/>
            <a:ext cx="15875" cy="1196975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8" name="Line 28"/>
          <p:cNvSpPr/>
          <p:nvPr/>
        </p:nvSpPr>
        <p:spPr>
          <a:xfrm rot="9000000" flipV="1">
            <a:off x="3035300" y="3454400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49" name="Line 29"/>
          <p:cNvSpPr/>
          <p:nvPr/>
        </p:nvSpPr>
        <p:spPr>
          <a:xfrm rot="9360000" flipV="1">
            <a:off x="2955925" y="3497263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50" name="Line 30"/>
          <p:cNvSpPr/>
          <p:nvPr/>
        </p:nvSpPr>
        <p:spPr>
          <a:xfrm rot="7200000" flipV="1">
            <a:off x="3359150" y="31210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51" name="Line 31"/>
          <p:cNvSpPr/>
          <p:nvPr/>
        </p:nvSpPr>
        <p:spPr>
          <a:xfrm rot="7560000" flipV="1">
            <a:off x="3313113" y="319722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52" name="Line 32"/>
          <p:cNvSpPr/>
          <p:nvPr/>
        </p:nvSpPr>
        <p:spPr>
          <a:xfrm rot="7920000" flipV="1">
            <a:off x="3255963" y="327025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53" name="Line 33"/>
          <p:cNvSpPr/>
          <p:nvPr/>
        </p:nvSpPr>
        <p:spPr>
          <a:xfrm rot="8280000" flipV="1">
            <a:off x="3187700" y="3333750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54" name="Line 34"/>
          <p:cNvSpPr/>
          <p:nvPr/>
        </p:nvSpPr>
        <p:spPr>
          <a:xfrm rot="8640000" flipV="1">
            <a:off x="3121025" y="3384550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55" name="Line 35"/>
          <p:cNvSpPr/>
          <p:nvPr/>
        </p:nvSpPr>
        <p:spPr>
          <a:xfrm rot="5400000" flipV="1">
            <a:off x="3470275" y="26892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56" name="Line 36"/>
          <p:cNvSpPr/>
          <p:nvPr/>
        </p:nvSpPr>
        <p:spPr>
          <a:xfrm rot="5760000" flipV="1">
            <a:off x="3467100" y="27781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57" name="Line 37"/>
          <p:cNvSpPr/>
          <p:nvPr/>
        </p:nvSpPr>
        <p:spPr>
          <a:xfrm rot="6120000" flipV="1">
            <a:off x="3454400" y="2870200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58" name="Line 38"/>
          <p:cNvSpPr/>
          <p:nvPr/>
        </p:nvSpPr>
        <p:spPr>
          <a:xfrm rot="6480000" flipV="1">
            <a:off x="3425825" y="29606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59" name="Line 39"/>
          <p:cNvSpPr/>
          <p:nvPr/>
        </p:nvSpPr>
        <p:spPr>
          <a:xfrm rot="6840000" flipV="1">
            <a:off x="3394075" y="30368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60" name="Line 40"/>
          <p:cNvSpPr/>
          <p:nvPr/>
        </p:nvSpPr>
        <p:spPr>
          <a:xfrm rot="-7200000" flipV="1">
            <a:off x="1930400" y="3090863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61" name="Line 41"/>
          <p:cNvSpPr/>
          <p:nvPr/>
        </p:nvSpPr>
        <p:spPr>
          <a:xfrm rot="-6840000" flipV="1">
            <a:off x="1887538" y="30114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62" name="Line 42"/>
          <p:cNvSpPr/>
          <p:nvPr/>
        </p:nvSpPr>
        <p:spPr>
          <a:xfrm rot="-6480000" flipV="1">
            <a:off x="1852613" y="292576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63" name="Line 43"/>
          <p:cNvSpPr/>
          <p:nvPr/>
        </p:nvSpPr>
        <p:spPr>
          <a:xfrm rot="-6120000" flipV="1">
            <a:off x="1831975" y="28336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64" name="Line 44"/>
          <p:cNvSpPr/>
          <p:nvPr/>
        </p:nvSpPr>
        <p:spPr>
          <a:xfrm rot="-5760000" flipV="1">
            <a:off x="1800225" y="27781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65" name="Line 45"/>
          <p:cNvSpPr/>
          <p:nvPr/>
        </p:nvSpPr>
        <p:spPr>
          <a:xfrm rot="-9000000" flipV="1">
            <a:off x="2243138" y="34432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66" name="Line 46"/>
          <p:cNvSpPr/>
          <p:nvPr/>
        </p:nvSpPr>
        <p:spPr>
          <a:xfrm rot="-8640000" flipV="1">
            <a:off x="2166938" y="339725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67" name="Line 47"/>
          <p:cNvSpPr/>
          <p:nvPr/>
        </p:nvSpPr>
        <p:spPr>
          <a:xfrm rot="-8280000" flipV="1">
            <a:off x="2116138" y="331311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68" name="Line 48"/>
          <p:cNvSpPr/>
          <p:nvPr/>
        </p:nvSpPr>
        <p:spPr>
          <a:xfrm rot="-7920000" flipV="1">
            <a:off x="2051050" y="3243263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69" name="Line 49"/>
          <p:cNvSpPr/>
          <p:nvPr/>
        </p:nvSpPr>
        <p:spPr>
          <a:xfrm rot="-7560000" flipV="1">
            <a:off x="2000250" y="31765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70" name="Line 50"/>
          <p:cNvSpPr/>
          <p:nvPr/>
        </p:nvSpPr>
        <p:spPr>
          <a:xfrm rot="-9360000" flipV="1">
            <a:off x="2328863" y="347821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71" name="Line 51"/>
          <p:cNvSpPr/>
          <p:nvPr/>
        </p:nvSpPr>
        <p:spPr>
          <a:xfrm rot="-1800000" flipV="1">
            <a:off x="2239963" y="190341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72" name="Line 52"/>
          <p:cNvSpPr/>
          <p:nvPr/>
        </p:nvSpPr>
        <p:spPr>
          <a:xfrm rot="-1440000" flipV="1">
            <a:off x="2319338" y="186055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73" name="Line 53"/>
          <p:cNvSpPr/>
          <p:nvPr/>
        </p:nvSpPr>
        <p:spPr>
          <a:xfrm rot="-1080000" flipV="1">
            <a:off x="2405063" y="182562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74" name="Line 54"/>
          <p:cNvSpPr/>
          <p:nvPr/>
        </p:nvSpPr>
        <p:spPr>
          <a:xfrm rot="-720000" flipV="1">
            <a:off x="2497138" y="18049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75" name="Line 55"/>
          <p:cNvSpPr/>
          <p:nvPr/>
        </p:nvSpPr>
        <p:spPr>
          <a:xfrm rot="-360000" flipV="1">
            <a:off x="2579688" y="179546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76" name="Line 56"/>
          <p:cNvSpPr/>
          <p:nvPr/>
        </p:nvSpPr>
        <p:spPr>
          <a:xfrm rot="-3600000" flipV="1">
            <a:off x="1912938" y="22367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77" name="Line 57"/>
          <p:cNvSpPr/>
          <p:nvPr/>
        </p:nvSpPr>
        <p:spPr>
          <a:xfrm rot="-3240000" flipV="1">
            <a:off x="1958975" y="21605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78" name="Line 58"/>
          <p:cNvSpPr/>
          <p:nvPr/>
        </p:nvSpPr>
        <p:spPr>
          <a:xfrm rot="-2880000" flipV="1">
            <a:off x="2016125" y="2087563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79" name="Line 59"/>
          <p:cNvSpPr/>
          <p:nvPr/>
        </p:nvSpPr>
        <p:spPr>
          <a:xfrm rot="-2520000" flipV="1">
            <a:off x="2087563" y="202406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80" name="Line 60"/>
          <p:cNvSpPr/>
          <p:nvPr/>
        </p:nvSpPr>
        <p:spPr>
          <a:xfrm rot="-2160000" flipV="1">
            <a:off x="2154238" y="197326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81" name="Line 61"/>
          <p:cNvSpPr/>
          <p:nvPr/>
        </p:nvSpPr>
        <p:spPr>
          <a:xfrm rot="-5400000" flipV="1">
            <a:off x="1801813" y="267017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82" name="Line 62"/>
          <p:cNvSpPr/>
          <p:nvPr/>
        </p:nvSpPr>
        <p:spPr>
          <a:xfrm rot="-5040000" flipV="1">
            <a:off x="1804988" y="258127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83" name="Line 63"/>
          <p:cNvSpPr/>
          <p:nvPr/>
        </p:nvSpPr>
        <p:spPr>
          <a:xfrm rot="-4680000" flipV="1">
            <a:off x="1817688" y="248920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84" name="Line 64"/>
          <p:cNvSpPr/>
          <p:nvPr/>
        </p:nvSpPr>
        <p:spPr>
          <a:xfrm rot="-4320000" flipV="1">
            <a:off x="1846263" y="239871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85" name="Line 65"/>
          <p:cNvSpPr/>
          <p:nvPr/>
        </p:nvSpPr>
        <p:spPr>
          <a:xfrm rot="-3960000" flipV="1">
            <a:off x="1878013" y="232251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86" name="Line 66"/>
          <p:cNvSpPr/>
          <p:nvPr/>
        </p:nvSpPr>
        <p:spPr>
          <a:xfrm rot="360000" flipH="1">
            <a:off x="2551113" y="3521075"/>
            <a:ext cx="23812" cy="121285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87" name="Text Box 67"/>
          <p:cNvSpPr txBox="1"/>
          <p:nvPr/>
        </p:nvSpPr>
        <p:spPr>
          <a:xfrm>
            <a:off x="4429125" y="5734050"/>
            <a:ext cx="2879725" cy="7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500" b="1" dirty="0">
                <a:solidFill>
                  <a:srgbClr val="00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</a:t>
            </a:r>
            <a:r>
              <a:rPr lang="zh-CN" altLang="en-US" sz="4500" b="1" dirty="0">
                <a:solidFill>
                  <a:srgbClr val="00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分＝</a:t>
            </a:r>
            <a:r>
              <a:rPr lang="en-US" altLang="zh-CN" sz="4500" b="1" dirty="0">
                <a:solidFill>
                  <a:srgbClr val="00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60</a:t>
            </a:r>
            <a:r>
              <a:rPr lang="zh-CN" altLang="en-US" sz="4500" b="1" dirty="0">
                <a:solidFill>
                  <a:srgbClr val="00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秒</a:t>
            </a:r>
            <a:endParaRPr lang="zh-CN" altLang="en-US" sz="4500" b="1" dirty="0">
              <a:solidFill>
                <a:srgbClr val="0000FF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pic>
        <p:nvPicPr>
          <p:cNvPr id="30788" name="配乐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813" y="5876925"/>
            <a:ext cx="431800" cy="431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69"/>
          <p:cNvGrpSpPr/>
          <p:nvPr/>
        </p:nvGrpSpPr>
        <p:grpSpPr>
          <a:xfrm>
            <a:off x="5148263" y="3141663"/>
            <a:ext cx="4032250" cy="1516062"/>
            <a:chOff x="0" y="0"/>
            <a:chExt cx="6350" cy="2387"/>
          </a:xfrm>
        </p:grpSpPr>
        <p:sp>
          <p:nvSpPr>
            <p:cNvPr id="30795" name="AutoShape 70"/>
            <p:cNvSpPr/>
            <p:nvPr/>
          </p:nvSpPr>
          <p:spPr>
            <a:xfrm flipV="1">
              <a:off x="0" y="0"/>
              <a:ext cx="6350" cy="2382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99FFCC"/>
            </a:solidFill>
            <a:ln w="9525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96" name="Text Box 71"/>
            <p:cNvSpPr txBox="1"/>
            <p:nvPr/>
          </p:nvSpPr>
          <p:spPr>
            <a:xfrm>
              <a:off x="1022" y="227"/>
              <a:ext cx="4875" cy="21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latin typeface="黑体" panose="02010600030101010101" pitchFamily="49" charset="-122"/>
                  <a:ea typeface="黑体" panose="02010600030101010101" pitchFamily="49" charset="-122"/>
                </a:rPr>
                <a:t>秒针走一圈经过了60秒,分针刚好走1小格</a:t>
              </a:r>
              <a:r>
                <a:rPr lang="zh-CN" altLang="en-US" sz="2800" b="1" dirty="0">
                  <a:latin typeface="Arial" panose="020B0604020202020204" pitchFamily="34" charset="0"/>
                </a:rPr>
                <a:t>是1分.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0790" name="Group 72"/>
          <p:cNvGrpSpPr/>
          <p:nvPr/>
        </p:nvGrpSpPr>
        <p:grpSpPr>
          <a:xfrm>
            <a:off x="611188" y="115888"/>
            <a:ext cx="4176712" cy="917575"/>
            <a:chOff x="0" y="0"/>
            <a:chExt cx="1887" cy="578"/>
          </a:xfrm>
        </p:grpSpPr>
        <p:pic>
          <p:nvPicPr>
            <p:cNvPr id="30793" name="Picture 73" descr="虫子-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87" cy="5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94" name="Rectangle 74"/>
            <p:cNvSpPr/>
            <p:nvPr/>
          </p:nvSpPr>
          <p:spPr>
            <a:xfrm>
              <a:off x="46" y="94"/>
              <a:ext cx="167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r>
                <a:rPr lang="zh-CN" alt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     细心观察</a:t>
              </a:r>
              <a:endPara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</p:grpSp>
      <p:sp>
        <p:nvSpPr>
          <p:cNvPr id="30791" name="Rectangle 75"/>
          <p:cNvSpPr/>
          <p:nvPr/>
        </p:nvSpPr>
        <p:spPr>
          <a:xfrm>
            <a:off x="5003800" y="4767263"/>
            <a:ext cx="3851275" cy="7016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你发现了什么？ 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92" name="Text Box 76"/>
          <p:cNvSpPr txBox="1"/>
          <p:nvPr/>
        </p:nvSpPr>
        <p:spPr>
          <a:xfrm>
            <a:off x="4860925" y="333375"/>
            <a:ext cx="424815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观察：秒针走一圈，分针有什么变化？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思考：秒和分之间有什么关系？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7000"/>
                            </p:stCondLst>
                            <p:childTnLst>
                              <p:par>
                                <p:cTn id="2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9000"/>
                            </p:stCondLst>
                            <p:childTnLst>
                              <p:par>
                                <p:cTn id="30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3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2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2000"/>
                            </p:stCondLst>
                            <p:childTnLst>
                              <p:par>
                                <p:cTn id="3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4000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4000"/>
                            </p:stCondLst>
                            <p:childTnLst>
                              <p:par>
                                <p:cTn id="3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5000"/>
                            </p:stCondLst>
                            <p:childTnLst>
                              <p:par>
                                <p:cTn id="3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7000"/>
                            </p:stCondLst>
                            <p:childTnLst>
                              <p:par>
                                <p:cTn id="3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7000"/>
                            </p:stCondLst>
                            <p:childTnLst>
                              <p:par>
                                <p:cTn id="3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900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TO_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9000"/>
                            </p:stCondLst>
                            <p:childTnLst>
                              <p:par>
                                <p:cTn id="3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9000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1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1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0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5" dur="60085" fill="hold"/>
                                        <p:tgtEl>
                                          <p:spTgt spid="307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8"/>
                  </p:tgtEl>
                </p:cond>
              </p:nextCondLst>
            </p:seq>
            <p:audio>
              <p:cMediaNode>
                <p:cTn id="3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8"/>
                </p:tgtEl>
              </p:cMediaNode>
            </p:audio>
          </p:childTnLst>
        </p:cTn>
      </p:par>
    </p:tnLst>
    <p:bldLst>
      <p:bldP spid="307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5105400" cy="502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905500" imgH="5648325" progId="PBrush">
                  <p:embed/>
                </p:oleObj>
              </mc:Choice>
              <mc:Fallback>
                <p:oleObj name="" r:id="rId1" imgW="5905500" imgH="5648325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105400" cy="5021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3" descr="CJ37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105400"/>
            <a:ext cx="1524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4648200" y="533400"/>
            <a:ext cx="4111625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钟面上有（    ）个大格，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                （    ）个小格    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4800600" y="1752600"/>
            <a:ext cx="37544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9966FF"/>
                </a:solidFill>
                <a:latin typeface="Arial" panose="020B0604020202020204" pitchFamily="34" charset="0"/>
              </a:rPr>
              <a:t>时针走</a:t>
            </a:r>
            <a:r>
              <a:rPr lang="en-US" altLang="zh-CN" sz="2800" b="1" dirty="0">
                <a:solidFill>
                  <a:srgbClr val="9966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9966FF"/>
                </a:solidFill>
                <a:latin typeface="Arial" panose="020B0604020202020204" pitchFamily="34" charset="0"/>
              </a:rPr>
              <a:t>大格是（  ）时</a:t>
            </a:r>
            <a:endParaRPr lang="zh-CN" altLang="en-US" sz="2800" b="1" dirty="0">
              <a:solidFill>
                <a:srgbClr val="9966FF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4800600" y="2971800"/>
            <a:ext cx="4111625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</a:rPr>
              <a:t>分针走一小格是（    ）分</a:t>
            </a:r>
            <a:endParaRPr lang="zh-CN" altLang="en-US" sz="2800" b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</a:rPr>
              <a:t>        走一大格是（    ）分</a:t>
            </a:r>
            <a:endParaRPr lang="zh-CN" altLang="en-US" sz="28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2057400" y="4876800"/>
            <a:ext cx="563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9933FF"/>
                </a:solidFill>
                <a:latin typeface="Arial" panose="020B0604020202020204" pitchFamily="34" charset="0"/>
              </a:rPr>
              <a:t>时针走</a:t>
            </a:r>
            <a:r>
              <a:rPr lang="en-US" altLang="zh-CN" sz="2800" b="1" dirty="0">
                <a:solidFill>
                  <a:srgbClr val="9933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9933FF"/>
                </a:solidFill>
                <a:latin typeface="Arial" panose="020B0604020202020204" pitchFamily="34" charset="0"/>
              </a:rPr>
              <a:t>大格，分针正好走（   ）圈</a:t>
            </a:r>
            <a:endParaRPr lang="zh-CN" altLang="en-US" sz="2800" b="1" dirty="0">
              <a:solidFill>
                <a:srgbClr val="9933FF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AutoShape 8"/>
          <p:cNvSpPr/>
          <p:nvPr/>
        </p:nvSpPr>
        <p:spPr>
          <a:xfrm rot="5400000">
            <a:off x="3009900" y="4686300"/>
            <a:ext cx="228600" cy="1524000"/>
          </a:xfrm>
          <a:prstGeom prst="rightBrace">
            <a:avLst>
              <a:gd name="adj1" fmla="val 55555"/>
              <a:gd name="adj2" fmla="val 39370"/>
            </a:avLst>
          </a:prstGeom>
          <a:noFill/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21" name="AutoShape 9"/>
          <p:cNvSpPr/>
          <p:nvPr/>
        </p:nvSpPr>
        <p:spPr>
          <a:xfrm rot="5400000">
            <a:off x="5981700" y="4152900"/>
            <a:ext cx="228600" cy="2590800"/>
          </a:xfrm>
          <a:prstGeom prst="rightBrace">
            <a:avLst>
              <a:gd name="adj1" fmla="val 94444"/>
              <a:gd name="adj2" fmla="val 63907"/>
            </a:avLst>
          </a:prstGeom>
          <a:noFill/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22" name="Text Box 10"/>
          <p:cNvSpPr txBox="1"/>
          <p:nvPr/>
        </p:nvSpPr>
        <p:spPr>
          <a:xfrm>
            <a:off x="2819400" y="56388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时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5181600" y="56388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60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分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191000" y="5867400"/>
            <a:ext cx="381000" cy="152400"/>
            <a:chOff x="0" y="0"/>
            <a:chExt cx="240" cy="96"/>
          </a:xfrm>
        </p:grpSpPr>
        <p:sp>
          <p:nvSpPr>
            <p:cNvPr id="1043" name="Line 13"/>
            <p:cNvSpPr/>
            <p:nvPr/>
          </p:nvSpPr>
          <p:spPr>
            <a:xfrm>
              <a:off x="0" y="0"/>
              <a:ext cx="240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4" name="Line 14"/>
            <p:cNvSpPr/>
            <p:nvPr/>
          </p:nvSpPr>
          <p:spPr>
            <a:xfrm>
              <a:off x="0" y="96"/>
              <a:ext cx="240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327" name="Rectangle 15"/>
          <p:cNvSpPr/>
          <p:nvPr/>
        </p:nvSpPr>
        <p:spPr>
          <a:xfrm>
            <a:off x="6477000" y="5334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12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3328" name="Text Box 16"/>
          <p:cNvSpPr txBox="1"/>
          <p:nvPr/>
        </p:nvSpPr>
        <p:spPr>
          <a:xfrm>
            <a:off x="6477000" y="1004888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60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3329" name="Text Box 17"/>
          <p:cNvSpPr txBox="1"/>
          <p:nvPr/>
        </p:nvSpPr>
        <p:spPr>
          <a:xfrm>
            <a:off x="7391400" y="17526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</a:rPr>
              <a:t>1 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3330" name="Text Box 18"/>
          <p:cNvSpPr txBox="1"/>
          <p:nvPr/>
        </p:nvSpPr>
        <p:spPr>
          <a:xfrm>
            <a:off x="7715250" y="2986088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3331" name="Text Box 19"/>
          <p:cNvSpPr txBox="1"/>
          <p:nvPr/>
        </p:nvSpPr>
        <p:spPr>
          <a:xfrm>
            <a:off x="7772400" y="3443288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5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3332" name="Text Box 20"/>
          <p:cNvSpPr txBox="1"/>
          <p:nvPr/>
        </p:nvSpPr>
        <p:spPr>
          <a:xfrm>
            <a:off x="6553200" y="4876800"/>
            <a:ext cx="3619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0" grpId="0" animBg="1"/>
      <p:bldP spid="13321" grpId="0" animBg="1"/>
      <p:bldP spid="13322" grpId="0"/>
      <p:bldP spid="13323" grpId="0"/>
      <p:bldP spid="13327" grpId="0"/>
      <p:bldP spid="13328" grpId="0"/>
      <p:bldP spid="13329" grpId="0"/>
      <p:bldP spid="13330" grpId="0"/>
      <p:bldP spid="13331" grpId="0"/>
      <p:bldP spid="133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 descr="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713" y="765175"/>
            <a:ext cx="5246687" cy="5246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Line 3"/>
          <p:cNvSpPr/>
          <p:nvPr/>
        </p:nvSpPr>
        <p:spPr>
          <a:xfrm rot="9720000" flipV="1">
            <a:off x="4679950" y="35321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48" name="Line 4"/>
          <p:cNvSpPr/>
          <p:nvPr/>
        </p:nvSpPr>
        <p:spPr>
          <a:xfrm rot="10080000" flipV="1">
            <a:off x="4587875" y="35528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49" name="Line 5"/>
          <p:cNvSpPr/>
          <p:nvPr/>
        </p:nvSpPr>
        <p:spPr>
          <a:xfrm rot="10440000" flipH="1" flipV="1">
            <a:off x="4503738" y="3559175"/>
            <a:ext cx="42862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50" name="Line 6"/>
          <p:cNvSpPr/>
          <p:nvPr/>
        </p:nvSpPr>
        <p:spPr>
          <a:xfrm rot="-10800000" flipV="1">
            <a:off x="4486275" y="35544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51" name="Line 7"/>
          <p:cNvSpPr/>
          <p:nvPr/>
        </p:nvSpPr>
        <p:spPr>
          <a:xfrm rot="-10440000" flipV="1">
            <a:off x="4397375" y="355123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52" name="Line 8"/>
          <p:cNvSpPr/>
          <p:nvPr/>
        </p:nvSpPr>
        <p:spPr>
          <a:xfrm rot="-10080000" flipV="1">
            <a:off x="4305300" y="353853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53" name="Line 9"/>
          <p:cNvSpPr/>
          <p:nvPr/>
        </p:nvSpPr>
        <p:spPr>
          <a:xfrm rot="-9720000" flipV="1">
            <a:off x="4214813" y="350996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54" name="Oval 10"/>
          <p:cNvSpPr/>
          <p:nvPr/>
        </p:nvSpPr>
        <p:spPr>
          <a:xfrm>
            <a:off x="4356100" y="3360738"/>
            <a:ext cx="244475" cy="263525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5" name="Line 11"/>
          <p:cNvSpPr/>
          <p:nvPr/>
        </p:nvSpPr>
        <p:spPr>
          <a:xfrm flipH="1">
            <a:off x="3897313" y="3492500"/>
            <a:ext cx="581025" cy="635000"/>
          </a:xfrm>
          <a:prstGeom prst="line">
            <a:avLst/>
          </a:prstGeom>
          <a:ln w="762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56" name="Line 12"/>
          <p:cNvSpPr/>
          <p:nvPr/>
        </p:nvSpPr>
        <p:spPr>
          <a:xfrm flipV="1">
            <a:off x="4464050" y="18478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57" name="Line 13"/>
          <p:cNvSpPr/>
          <p:nvPr/>
        </p:nvSpPr>
        <p:spPr>
          <a:xfrm rot="360000" flipV="1">
            <a:off x="4548188" y="186213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58" name="Line 14"/>
          <p:cNvSpPr/>
          <p:nvPr/>
        </p:nvSpPr>
        <p:spPr>
          <a:xfrm rot="720000" flipV="1">
            <a:off x="4627563" y="187642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59" name="Line 15"/>
          <p:cNvSpPr/>
          <p:nvPr/>
        </p:nvSpPr>
        <p:spPr>
          <a:xfrm rot="1080000" flipV="1">
            <a:off x="4719638" y="189865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0" name="Line 16"/>
          <p:cNvSpPr/>
          <p:nvPr/>
        </p:nvSpPr>
        <p:spPr>
          <a:xfrm rot="1440000" flipV="1">
            <a:off x="4792663" y="19319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1" name="Line 17"/>
          <p:cNvSpPr/>
          <p:nvPr/>
        </p:nvSpPr>
        <p:spPr>
          <a:xfrm rot="1800000" flipV="1">
            <a:off x="4873625" y="197643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2" name="Line 18"/>
          <p:cNvSpPr/>
          <p:nvPr/>
        </p:nvSpPr>
        <p:spPr>
          <a:xfrm rot="2160000" flipV="1">
            <a:off x="4959350" y="20208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3" name="Line 19"/>
          <p:cNvSpPr/>
          <p:nvPr/>
        </p:nvSpPr>
        <p:spPr>
          <a:xfrm rot="2520000" flipV="1">
            <a:off x="5002213" y="208280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4" name="Line 20"/>
          <p:cNvSpPr/>
          <p:nvPr/>
        </p:nvSpPr>
        <p:spPr>
          <a:xfrm rot="2880000" flipV="1">
            <a:off x="5075238" y="214312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5" name="Line 21"/>
          <p:cNvSpPr/>
          <p:nvPr/>
        </p:nvSpPr>
        <p:spPr>
          <a:xfrm rot="3240000" flipV="1">
            <a:off x="5121275" y="22193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6" name="Line 22"/>
          <p:cNvSpPr/>
          <p:nvPr/>
        </p:nvSpPr>
        <p:spPr>
          <a:xfrm rot="3600000" flipV="1">
            <a:off x="5170488" y="227965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7" name="Line 23"/>
          <p:cNvSpPr/>
          <p:nvPr/>
        </p:nvSpPr>
        <p:spPr>
          <a:xfrm rot="3960000" flipV="1">
            <a:off x="5195888" y="233680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8" name="Line 24"/>
          <p:cNvSpPr/>
          <p:nvPr/>
        </p:nvSpPr>
        <p:spPr>
          <a:xfrm rot="4320000" flipV="1">
            <a:off x="5226050" y="24272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69" name="Line 25"/>
          <p:cNvSpPr/>
          <p:nvPr/>
        </p:nvSpPr>
        <p:spPr>
          <a:xfrm rot="4680000" flipV="1">
            <a:off x="5256213" y="25034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70" name="Line 26"/>
          <p:cNvSpPr/>
          <p:nvPr/>
        </p:nvSpPr>
        <p:spPr>
          <a:xfrm rot="5040000" flipV="1">
            <a:off x="5273675" y="25923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71" name="Line 27"/>
          <p:cNvSpPr/>
          <p:nvPr/>
        </p:nvSpPr>
        <p:spPr>
          <a:xfrm flipH="1">
            <a:off x="4448175" y="3551238"/>
            <a:ext cx="15875" cy="1196975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72" name="Line 28"/>
          <p:cNvSpPr/>
          <p:nvPr/>
        </p:nvSpPr>
        <p:spPr>
          <a:xfrm rot="9000000" flipV="1">
            <a:off x="4845050" y="3454400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73" name="Line 29"/>
          <p:cNvSpPr/>
          <p:nvPr/>
        </p:nvSpPr>
        <p:spPr>
          <a:xfrm rot="9360000" flipV="1">
            <a:off x="4765675" y="3497263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74" name="Line 30"/>
          <p:cNvSpPr/>
          <p:nvPr/>
        </p:nvSpPr>
        <p:spPr>
          <a:xfrm rot="7200000" flipV="1">
            <a:off x="5168900" y="31210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75" name="Line 31"/>
          <p:cNvSpPr/>
          <p:nvPr/>
        </p:nvSpPr>
        <p:spPr>
          <a:xfrm rot="7560000" flipV="1">
            <a:off x="5122863" y="319722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76" name="Line 32"/>
          <p:cNvSpPr/>
          <p:nvPr/>
        </p:nvSpPr>
        <p:spPr>
          <a:xfrm rot="7920000" flipV="1">
            <a:off x="5065713" y="327025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77" name="Line 33"/>
          <p:cNvSpPr/>
          <p:nvPr/>
        </p:nvSpPr>
        <p:spPr>
          <a:xfrm rot="8280000" flipV="1">
            <a:off x="4997450" y="3333750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78" name="Line 34"/>
          <p:cNvSpPr/>
          <p:nvPr/>
        </p:nvSpPr>
        <p:spPr>
          <a:xfrm rot="8640000" flipV="1">
            <a:off x="4930775" y="3384550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79" name="Line 35"/>
          <p:cNvSpPr/>
          <p:nvPr/>
        </p:nvSpPr>
        <p:spPr>
          <a:xfrm rot="5400000" flipV="1">
            <a:off x="5280025" y="26892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80" name="Line 36"/>
          <p:cNvSpPr/>
          <p:nvPr/>
        </p:nvSpPr>
        <p:spPr>
          <a:xfrm rot="5760000" flipV="1">
            <a:off x="5276850" y="27781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81" name="Line 37"/>
          <p:cNvSpPr/>
          <p:nvPr/>
        </p:nvSpPr>
        <p:spPr>
          <a:xfrm rot="6120000" flipV="1">
            <a:off x="5264150" y="2870200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82" name="Line 38"/>
          <p:cNvSpPr/>
          <p:nvPr/>
        </p:nvSpPr>
        <p:spPr>
          <a:xfrm rot="6480000" flipV="1">
            <a:off x="5235575" y="29606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83" name="Line 39"/>
          <p:cNvSpPr/>
          <p:nvPr/>
        </p:nvSpPr>
        <p:spPr>
          <a:xfrm rot="6840000" flipV="1">
            <a:off x="5203825" y="30368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84" name="Line 40"/>
          <p:cNvSpPr/>
          <p:nvPr/>
        </p:nvSpPr>
        <p:spPr>
          <a:xfrm rot="-7200000" flipV="1">
            <a:off x="3740150" y="3090863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85" name="Line 41"/>
          <p:cNvSpPr/>
          <p:nvPr/>
        </p:nvSpPr>
        <p:spPr>
          <a:xfrm rot="-6840000" flipV="1">
            <a:off x="3697288" y="30114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86" name="Line 42"/>
          <p:cNvSpPr/>
          <p:nvPr/>
        </p:nvSpPr>
        <p:spPr>
          <a:xfrm rot="-6480000" flipV="1">
            <a:off x="3662363" y="292576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87" name="Line 43"/>
          <p:cNvSpPr/>
          <p:nvPr/>
        </p:nvSpPr>
        <p:spPr>
          <a:xfrm rot="-6120000" flipV="1">
            <a:off x="3641725" y="28336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88" name="Line 44"/>
          <p:cNvSpPr/>
          <p:nvPr/>
        </p:nvSpPr>
        <p:spPr>
          <a:xfrm rot="-5760000" flipV="1">
            <a:off x="3609975" y="2778125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89" name="Line 45"/>
          <p:cNvSpPr/>
          <p:nvPr/>
        </p:nvSpPr>
        <p:spPr>
          <a:xfrm rot="-9000000" flipV="1">
            <a:off x="4052888" y="34432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90" name="Line 46"/>
          <p:cNvSpPr/>
          <p:nvPr/>
        </p:nvSpPr>
        <p:spPr>
          <a:xfrm rot="-8640000" flipV="1">
            <a:off x="3976688" y="339725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91" name="Line 47"/>
          <p:cNvSpPr/>
          <p:nvPr/>
        </p:nvSpPr>
        <p:spPr>
          <a:xfrm rot="-8280000" flipV="1">
            <a:off x="3925888" y="331311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92" name="Line 48"/>
          <p:cNvSpPr/>
          <p:nvPr/>
        </p:nvSpPr>
        <p:spPr>
          <a:xfrm rot="-7920000" flipV="1">
            <a:off x="3860800" y="3243263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93" name="Line 49"/>
          <p:cNvSpPr/>
          <p:nvPr/>
        </p:nvSpPr>
        <p:spPr>
          <a:xfrm rot="-7560000" flipV="1">
            <a:off x="3810000" y="31765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94" name="Line 50"/>
          <p:cNvSpPr/>
          <p:nvPr/>
        </p:nvSpPr>
        <p:spPr>
          <a:xfrm rot="-9360000" flipV="1">
            <a:off x="4138613" y="347821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95" name="Line 51"/>
          <p:cNvSpPr/>
          <p:nvPr/>
        </p:nvSpPr>
        <p:spPr>
          <a:xfrm rot="-1800000" flipV="1">
            <a:off x="4049713" y="190341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96" name="Line 52"/>
          <p:cNvSpPr/>
          <p:nvPr/>
        </p:nvSpPr>
        <p:spPr>
          <a:xfrm rot="-1440000" flipV="1">
            <a:off x="4129088" y="186055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97" name="Line 53"/>
          <p:cNvSpPr/>
          <p:nvPr/>
        </p:nvSpPr>
        <p:spPr>
          <a:xfrm rot="-1080000" flipV="1">
            <a:off x="4214813" y="182562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98" name="Line 54"/>
          <p:cNvSpPr/>
          <p:nvPr/>
        </p:nvSpPr>
        <p:spPr>
          <a:xfrm rot="-720000" flipV="1">
            <a:off x="4306888" y="18049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799" name="Line 55"/>
          <p:cNvSpPr/>
          <p:nvPr/>
        </p:nvSpPr>
        <p:spPr>
          <a:xfrm rot="-360000" flipV="1">
            <a:off x="4389438" y="179546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00" name="Line 56"/>
          <p:cNvSpPr/>
          <p:nvPr/>
        </p:nvSpPr>
        <p:spPr>
          <a:xfrm rot="-3600000" flipV="1">
            <a:off x="3722688" y="2236788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01" name="Line 57"/>
          <p:cNvSpPr/>
          <p:nvPr/>
        </p:nvSpPr>
        <p:spPr>
          <a:xfrm rot="-3240000" flipV="1">
            <a:off x="3768725" y="2160588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02" name="Line 58"/>
          <p:cNvSpPr/>
          <p:nvPr/>
        </p:nvSpPr>
        <p:spPr>
          <a:xfrm rot="-2880000" flipV="1">
            <a:off x="3825875" y="2087563"/>
            <a:ext cx="1588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03" name="Line 59"/>
          <p:cNvSpPr/>
          <p:nvPr/>
        </p:nvSpPr>
        <p:spPr>
          <a:xfrm rot="-2520000" flipV="1">
            <a:off x="3897313" y="202406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04" name="Line 60"/>
          <p:cNvSpPr/>
          <p:nvPr/>
        </p:nvSpPr>
        <p:spPr>
          <a:xfrm rot="-2160000" flipV="1">
            <a:off x="3963988" y="197326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05" name="Line 61"/>
          <p:cNvSpPr/>
          <p:nvPr/>
        </p:nvSpPr>
        <p:spPr>
          <a:xfrm rot="-5400000" flipV="1">
            <a:off x="3611563" y="267017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06" name="Line 62"/>
          <p:cNvSpPr/>
          <p:nvPr/>
        </p:nvSpPr>
        <p:spPr>
          <a:xfrm rot="-5040000" flipV="1">
            <a:off x="3614738" y="2581275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07" name="Line 63"/>
          <p:cNvSpPr/>
          <p:nvPr/>
        </p:nvSpPr>
        <p:spPr>
          <a:xfrm rot="-4680000" flipV="1">
            <a:off x="3627438" y="2489200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08" name="Line 64"/>
          <p:cNvSpPr/>
          <p:nvPr/>
        </p:nvSpPr>
        <p:spPr>
          <a:xfrm rot="-4320000" flipV="1">
            <a:off x="3656013" y="239871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09" name="Line 65"/>
          <p:cNvSpPr/>
          <p:nvPr/>
        </p:nvSpPr>
        <p:spPr>
          <a:xfrm rot="-3960000" flipV="1">
            <a:off x="3687763" y="2322513"/>
            <a:ext cx="1587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10" name="Line 66"/>
          <p:cNvSpPr/>
          <p:nvPr/>
        </p:nvSpPr>
        <p:spPr>
          <a:xfrm rot="360000" flipH="1">
            <a:off x="4360863" y="3521075"/>
            <a:ext cx="23812" cy="121285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811" name="Text Box 67"/>
          <p:cNvSpPr txBox="1">
            <a:spLocks noChangeArrowheads="1"/>
          </p:cNvSpPr>
          <p:nvPr/>
        </p:nvSpPr>
        <p:spPr bwMode="auto">
          <a:xfrm>
            <a:off x="1116013" y="44450"/>
            <a:ext cx="6983413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+mn-cs"/>
              </a:rPr>
              <a:t>1分你能做些什么？</a:t>
            </a:r>
            <a:endParaRPr kumimoji="0" lang="zh-CN" altLang="en-US" sz="6000" b="1" kern="1200" cap="none" spc="0" normalizeH="0" baseline="0" noProof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+mn-cs"/>
            </a:endParaRPr>
          </a:p>
        </p:txBody>
      </p:sp>
      <p:pic>
        <p:nvPicPr>
          <p:cNvPr id="31812" name="配乐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7988" y="5589588"/>
            <a:ext cx="431800" cy="43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1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60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TO_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TO_0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4" dur="5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31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9" dur="60085" fill="hold"/>
                                        <p:tgtEl>
                                          <p:spTgt spid="318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12"/>
                  </p:tgtEl>
                </p:cond>
              </p:nextCondLst>
            </p:seq>
            <p:audio>
              <p:cMediaNode>
                <p:cTn id="3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812"/>
                </p:tgtEl>
              </p:cMediaNode>
            </p:audio>
          </p:childTnLst>
        </p:cTn>
      </p:par>
    </p:tnLst>
    <p:bldLst>
      <p:bldP spid="318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3"/>
          <p:cNvPicPr>
            <a:picLocks noChangeAspect="1"/>
          </p:cNvPicPr>
          <p:nvPr/>
        </p:nvPicPr>
        <p:blipFill>
          <a:blip r:embed="rId1">
            <a:lum contrast="24000"/>
          </a:blip>
          <a:srcRect l="7848" t="-1968"/>
          <a:stretch>
            <a:fillRect/>
          </a:stretch>
        </p:blipFill>
        <p:spPr>
          <a:xfrm>
            <a:off x="323850" y="0"/>
            <a:ext cx="88201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 descr="zhongmi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0" y="285750"/>
            <a:ext cx="6273800" cy="628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Line 3"/>
          <p:cNvSpPr/>
          <p:nvPr/>
        </p:nvSpPr>
        <p:spPr>
          <a:xfrm flipV="1">
            <a:off x="4572000" y="914400"/>
            <a:ext cx="228600" cy="2438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796" name="Rectangle 4"/>
          <p:cNvSpPr/>
          <p:nvPr/>
        </p:nvSpPr>
        <p:spPr>
          <a:xfrm>
            <a:off x="4648200" y="457200"/>
            <a:ext cx="228600" cy="228600"/>
          </a:xfrm>
          <a:prstGeom prst="rect">
            <a:avLst/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797" name="Text Box 5"/>
          <p:cNvSpPr txBox="1"/>
          <p:nvPr/>
        </p:nvSpPr>
        <p:spPr>
          <a:xfrm>
            <a:off x="6629400" y="228600"/>
            <a:ext cx="18288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4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秒</a:t>
            </a:r>
            <a:endParaRPr lang="zh-CN" altLang="en-US" sz="4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771775" y="3644900"/>
            <a:ext cx="4065588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1秒钟你能做些什么？</a:t>
            </a:r>
            <a:endParaRPr kumimoji="0" lang="zh-CN" altLang="en-US" sz="3200" b="1" kern="1200" cap="none" spc="0" normalizeH="0" baseline="0" noProof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kern="1200" cap="none" spc="0" normalizeH="0" baseline="0" noProof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 Box 2"/>
          <p:cNvSpPr txBox="1"/>
          <p:nvPr/>
        </p:nvSpPr>
        <p:spPr>
          <a:xfrm>
            <a:off x="755650" y="2852738"/>
            <a:ext cx="78486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黑体" panose="02010600030101010101" pitchFamily="49" charset="-122"/>
                <a:ea typeface="黑体" panose="0201060003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黑体" panose="02010600030101010101" pitchFamily="49" charset="-122"/>
                <a:ea typeface="黑体" panose="02010600030101010101" pitchFamily="49" charset="-122"/>
                <a:sym typeface="宋体" panose="02010600030101010101" pitchFamily="2" charset="-122"/>
              </a:rPr>
              <a:t>秒的确很短。但它能创造很大的价值。</a:t>
            </a:r>
            <a:endParaRPr lang="zh-CN" altLang="en-US" sz="36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 descr="跳水运动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09600"/>
            <a:ext cx="28956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Text Box 4"/>
          <p:cNvSpPr txBox="1"/>
          <p:nvPr/>
        </p:nvSpPr>
        <p:spPr>
          <a:xfrm>
            <a:off x="533400" y="4419600"/>
            <a:ext cx="8305800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 dirty="0">
                <a:latin typeface="Times New Roman" panose="02020603050405020304" pitchFamily="18" charset="0"/>
              </a:rPr>
              <a:t>        跳水运动员</a:t>
            </a:r>
            <a:r>
              <a:rPr lang="en-US" altLang="zh-CN" sz="5400" dirty="0">
                <a:latin typeface="Times New Roman" panose="02020603050405020304" pitchFamily="18" charset="0"/>
              </a:rPr>
              <a:t>1</a:t>
            </a:r>
            <a:r>
              <a:rPr lang="zh-CN" altLang="en-US" sz="5400" dirty="0">
                <a:latin typeface="Times New Roman" panose="02020603050405020304" pitchFamily="18" charset="0"/>
              </a:rPr>
              <a:t>秒钟可完成整个空中动作过程。</a:t>
            </a:r>
            <a:endParaRPr lang="zh-CN" altLang="en-US" sz="5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Picture 3" descr="银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4800"/>
            <a:ext cx="31242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Text Box 4"/>
          <p:cNvSpPr txBox="1"/>
          <p:nvPr/>
        </p:nvSpPr>
        <p:spPr>
          <a:xfrm>
            <a:off x="990600" y="3429000"/>
            <a:ext cx="8153400" cy="3106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zh-C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zh-CN" altLang="en-US" sz="4400" dirty="0">
                <a:solidFill>
                  <a:srgbClr val="000000"/>
                </a:solidFill>
                <a:latin typeface="宋体" panose="02010600030101010101" pitchFamily="2" charset="-122"/>
              </a:rPr>
              <a:t>年</a:t>
            </a:r>
            <a:r>
              <a:rPr lang="en-US" altLang="zh-C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CN" altLang="en-US" sz="4400" dirty="0">
                <a:solidFill>
                  <a:srgbClr val="000000"/>
                </a:solidFill>
                <a:latin typeface="宋体" panose="02010600030101010101" pitchFamily="2" charset="-122"/>
              </a:rPr>
              <a:t>月</a:t>
            </a:r>
            <a:r>
              <a:rPr lang="en-US" altLang="zh-C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zh-CN" altLang="en-US" sz="4400" dirty="0">
                <a:solidFill>
                  <a:srgbClr val="000000"/>
                </a:solidFill>
                <a:latin typeface="宋体" panose="02010600030101010101" pitchFamily="2" charset="-122"/>
              </a:rPr>
              <a:t>日开始，银行业金融机构联网可以在</a:t>
            </a:r>
            <a:r>
              <a:rPr lang="en-US" altLang="zh-C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4400" dirty="0">
                <a:solidFill>
                  <a:srgbClr val="000000"/>
                </a:solidFill>
                <a:latin typeface="宋体" panose="02010600030101010101" pitchFamily="2" charset="-122"/>
              </a:rPr>
              <a:t>秒钟内核查身份证真伪。</a:t>
            </a:r>
            <a:endParaRPr lang="zh-CN" altLang="en-US" sz="4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 descr="101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ChangeArrowheads="1" noChangeShapeType="1"/>
          </p:cNvSpPr>
          <p:nvPr/>
        </p:nvSpPr>
        <p:spPr bwMode="auto">
          <a:xfrm>
            <a:off x="1485900" y="838200"/>
            <a:ext cx="6172200" cy="914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 w="9525" cmpd="sng">
                  <a:solidFill>
                    <a:srgbClr val="009900"/>
                  </a:solidFill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楷体_GB2312" panose="02010609030101010101" pitchFamily="1" charset="-122"/>
                <a:ea typeface="宋体" panose="02010600030101010101" pitchFamily="2" charset="-122"/>
                <a:cs typeface="+mn-cs"/>
              </a:rPr>
              <a:t>喷气式飞机每秒可飞行</a:t>
            </a:r>
            <a:r>
              <a:rPr kumimoji="0" lang="en-US" altLang="zh-CN" sz="3600" b="0" i="0" u="none" strike="noStrike" kern="1200" cap="none" spc="0" normalizeH="0" baseline="0" noProof="0" smtClean="0">
                <a:ln w="9525" cmpd="sng">
                  <a:solidFill>
                    <a:srgbClr val="009900"/>
                  </a:solidFill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楷体_GB2312" panose="02010609030101010101" pitchFamily="1" charset="-122"/>
                <a:ea typeface="宋体" panose="02010600030101010101" pitchFamily="2" charset="-122"/>
                <a:cs typeface="+mn-cs"/>
              </a:rPr>
              <a:t>500</a:t>
            </a:r>
            <a:r>
              <a:rPr kumimoji="0" lang="zh-CN" altLang="en-US" sz="3600" b="0" i="0" u="none" strike="noStrike" kern="1200" cap="none" spc="0" normalizeH="0" baseline="0" noProof="0" smtClean="0">
                <a:ln w="9525" cmpd="sng">
                  <a:solidFill>
                    <a:srgbClr val="009900"/>
                  </a:solidFill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楷体_GB2312" panose="02010609030101010101" pitchFamily="1" charset="-122"/>
                <a:ea typeface="宋体" panose="02010600030101010101" pitchFamily="2" charset="-122"/>
                <a:cs typeface="+mn-cs"/>
              </a:rPr>
              <a:t>米</a:t>
            </a:r>
            <a:r>
              <a:rPr kumimoji="0" lang="en-US" altLang="zh-CN" sz="3600" b="0" i="0" u="none" strike="noStrike" kern="1200" cap="none" spc="0" normalizeH="0" baseline="0" noProof="0" smtClean="0">
                <a:ln w="9525" cmpd="sng">
                  <a:solidFill>
                    <a:srgbClr val="009900"/>
                  </a:solidFill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楷体_GB2312" panose="02010609030101010101" pitchFamily="1" charset="-122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3600" b="0" i="0" u="none" strike="noStrike" kern="1200" cap="none" spc="0" normalizeH="0" baseline="0" noProof="0" smtClean="0">
              <a:ln w="9525" cmpd="sng">
                <a:solidFill>
                  <a:srgbClr val="009900"/>
                </a:solidFill>
                <a:round/>
              </a:ln>
              <a:solidFill>
                <a:srgbClr val="000000"/>
              </a:soli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楷体_GB2312" panose="02010609030101010101" pitchFamily="1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7892" name="sbdadsn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9788" y="62372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WordArt 2"/>
          <p:cNvSpPr>
            <a:spLocks noChangeArrowheads="1" noChangeShapeType="1"/>
          </p:cNvSpPr>
          <p:nvPr/>
        </p:nvSpPr>
        <p:spPr bwMode="auto">
          <a:xfrm>
            <a:off x="1908175" y="620713"/>
            <a:ext cx="5410200" cy="7239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0" i="1" u="none" strike="noStrike" kern="1200" cap="none" spc="0" normalizeH="0" baseline="0" noProof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高铁每秒运行</a:t>
            </a:r>
            <a:r>
              <a:rPr kumimoji="0" lang="en-US" altLang="zh-CN" sz="5400" b="0" i="1" u="none" strike="noStrike" kern="1200" cap="none" spc="0" normalizeH="0" baseline="0" noProof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133</a:t>
            </a:r>
            <a:r>
              <a:rPr kumimoji="0" lang="zh-CN" altLang="en-US" sz="5400" b="0" i="1" u="none" strike="noStrike" kern="1200" cap="none" spc="0" normalizeH="0" baseline="0" noProof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米</a:t>
            </a:r>
            <a:endParaRPr kumimoji="0" lang="zh-CN" altLang="en-US" sz="5400" b="0" i="1" u="none" strike="noStrike" kern="1200" cap="none" spc="0" normalizeH="0" baseline="0" noProof="0" smtClean="0">
              <a:ln w="9525" cmpd="sng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pic>
        <p:nvPicPr>
          <p:cNvPr id="38915" name="Picture 3" descr="C:\Users\Administrator\Desktop\97981_1200x1000_0.jpg97981_1200x1000_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71550" y="1572578"/>
            <a:ext cx="7346950" cy="4887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2" descr="200502241337124101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916113"/>
            <a:ext cx="57150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WordArt 3" descr="纸袋"/>
          <p:cNvSpPr>
            <a:spLocks noChangeArrowheads="1" noChangeShapeType="1"/>
          </p:cNvSpPr>
          <p:nvPr/>
        </p:nvSpPr>
        <p:spPr bwMode="auto">
          <a:xfrm>
            <a:off x="2628900" y="1219200"/>
            <a:ext cx="3886200" cy="457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 w="9525" cmpd="sng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小汽车每秒行</a:t>
            </a:r>
            <a:r>
              <a:rPr kumimoji="0" lang="en-US" altLang="zh-CN" sz="3600" b="0" i="0" u="none" strike="noStrike" kern="1200" cap="none" spc="0" normalizeH="0" baseline="0" noProof="0" smtClean="0">
                <a:ln w="9525" cmpd="sng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</a:t>
            </a:r>
            <a:r>
              <a:rPr kumimoji="0" lang="zh-CN" altLang="en-US" sz="3600" b="0" i="0" u="none" strike="noStrike" kern="1200" cap="none" spc="0" normalizeH="0" baseline="0" noProof="0" smtClean="0">
                <a:ln w="9525" cmpd="sng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米</a:t>
            </a:r>
            <a:endParaRPr kumimoji="0" lang="zh-CN" altLang="en-US" sz="3600" b="0" i="0" u="none" strike="noStrike" kern="1200" cap="none" spc="0" normalizeH="0" baseline="0" noProof="0" smtClean="0">
              <a:ln w="9525" cmpd="sng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5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052513"/>
            <a:ext cx="8712200" cy="5545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WordArt 3"/>
          <p:cNvSpPr>
            <a:spLocks noChangeArrowheads="1" noChangeShapeType="1"/>
          </p:cNvSpPr>
          <p:nvPr/>
        </p:nvSpPr>
        <p:spPr bwMode="auto">
          <a:xfrm>
            <a:off x="1908175" y="1268413"/>
            <a:ext cx="5410200" cy="7239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400" b="0" i="1" u="none" strike="noStrike" kern="1200" cap="none" spc="0" normalizeH="0" baseline="0" noProof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1</a:t>
            </a:r>
            <a:r>
              <a:rPr kumimoji="0" lang="zh-CN" altLang="en-US" sz="5400" b="0" i="1" u="none" strike="noStrike" kern="1200" cap="none" spc="0" normalizeH="0" baseline="0" noProof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秒大约发电</a:t>
            </a:r>
            <a:r>
              <a:rPr kumimoji="0" lang="en-US" altLang="zh-CN" sz="5400" b="0" i="1" u="none" strike="noStrike" kern="1200" cap="none" spc="0" normalizeH="0" baseline="0" noProof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2700</a:t>
            </a:r>
            <a:r>
              <a:rPr kumimoji="0" lang="zh-CN" altLang="en-US" sz="5400" b="0" i="1" u="none" strike="noStrike" kern="1200" cap="none" spc="0" normalizeH="0" baseline="0" noProof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千瓦时</a:t>
            </a:r>
            <a:endParaRPr kumimoji="0" lang="zh-CN" altLang="en-US" sz="5400" b="0" i="1" u="none" strike="noStrike" kern="1200" cap="none" spc="0" normalizeH="0" baseline="0" noProof="0" smtClean="0">
              <a:ln w="9525" cmpd="sng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/>
          <p:nvPr/>
        </p:nvSpPr>
        <p:spPr>
          <a:xfrm>
            <a:off x="2484438" y="393382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/>
          <p:nvPr/>
        </p:nvSpPr>
        <p:spPr>
          <a:xfrm>
            <a:off x="539750" y="692150"/>
            <a:ext cx="860425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latin typeface="宋体" panose="02010600030101010101" pitchFamily="2" charset="-122"/>
              </a:rPr>
              <a:t>填合适的时间单位。</a:t>
            </a:r>
            <a:br>
              <a:rPr lang="zh-CN" altLang="en-US" sz="3600" dirty="0">
                <a:latin typeface="宋体" panose="02010600030101010101" pitchFamily="2" charset="-122"/>
              </a:rPr>
            </a:br>
            <a:r>
              <a:rPr lang="en-US" altLang="zh-CN" sz="3600" dirty="0">
                <a:latin typeface="宋体" panose="02010600030101010101" pitchFamily="2" charset="-122"/>
              </a:rPr>
              <a:t>1</a:t>
            </a:r>
            <a:r>
              <a:rPr lang="zh-CN" altLang="en-US" sz="3600" dirty="0">
                <a:latin typeface="宋体" panose="02010600030101010101" pitchFamily="2" charset="-122"/>
              </a:rPr>
              <a:t>、上一节课的时间是</a:t>
            </a:r>
            <a:r>
              <a:rPr lang="en-US" altLang="zh-CN" sz="3600" dirty="0">
                <a:latin typeface="宋体" panose="02010600030101010101" pitchFamily="2" charset="-122"/>
              </a:rPr>
              <a:t>40</a:t>
            </a:r>
            <a:r>
              <a:rPr lang="zh-CN" altLang="en-US" sz="3600" dirty="0">
                <a:latin typeface="宋体" panose="02010600030101010101" pitchFamily="2" charset="-122"/>
              </a:rPr>
              <a:t>（ </a:t>
            </a:r>
            <a:r>
              <a:rPr lang="zh-CN" altLang="en-US" sz="3600" dirty="0">
                <a:latin typeface="宋体" panose="02010600030101010101" pitchFamily="2" charset="-122"/>
              </a:rPr>
              <a:t> </a:t>
            </a:r>
            <a:r>
              <a:rPr lang="zh-CN" altLang="en-US" sz="3600" dirty="0">
                <a:latin typeface="宋体" panose="02010600030101010101" pitchFamily="2" charset="-122"/>
              </a:rPr>
              <a:t> ）。</a:t>
            </a:r>
            <a:endParaRPr lang="zh-CN" altLang="en-US" sz="3600" dirty="0">
              <a:latin typeface="宋体" panose="02010600030101010101" pitchFamily="2" charset="-122"/>
            </a:endParaRPr>
          </a:p>
          <a:p>
            <a:br>
              <a:rPr lang="zh-CN" altLang="en-US" sz="3600" dirty="0">
                <a:latin typeface="宋体" panose="02010600030101010101" pitchFamily="2" charset="-122"/>
              </a:rPr>
            </a:br>
            <a:r>
              <a:rPr lang="en-US" altLang="zh-CN" sz="3600" dirty="0">
                <a:latin typeface="宋体" panose="02010600030101010101" pitchFamily="2" charset="-122"/>
              </a:rPr>
              <a:t>2</a:t>
            </a:r>
            <a:r>
              <a:rPr lang="zh-CN" altLang="en-US" sz="3600" dirty="0">
                <a:latin typeface="宋体" panose="02010600030101010101" pitchFamily="2" charset="-122"/>
              </a:rPr>
              <a:t>、从天津坐火车到北京大约要</a:t>
            </a:r>
            <a:r>
              <a:rPr lang="en-US" altLang="zh-CN" sz="3600" dirty="0">
                <a:latin typeface="宋体" panose="02010600030101010101" pitchFamily="2" charset="-122"/>
              </a:rPr>
              <a:t>1</a:t>
            </a:r>
            <a:r>
              <a:rPr lang="zh-CN" altLang="en-US" sz="3600" dirty="0">
                <a:latin typeface="宋体" panose="02010600030101010101" pitchFamily="2" charset="-122"/>
              </a:rPr>
              <a:t>（   ）。</a:t>
            </a:r>
            <a:br>
              <a:rPr lang="zh-CN" altLang="en-US" sz="3600" dirty="0">
                <a:latin typeface="宋体" panose="02010600030101010101" pitchFamily="2" charset="-122"/>
              </a:rPr>
            </a:br>
            <a:endParaRPr lang="zh-CN" altLang="en-US" sz="3600" dirty="0">
              <a:latin typeface="宋体" panose="02010600030101010101" pitchFamily="2" charset="-122"/>
            </a:endParaRPr>
          </a:p>
          <a:p>
            <a:r>
              <a:rPr lang="en-US" altLang="zh-CN" sz="3600" dirty="0">
                <a:latin typeface="宋体" panose="02010600030101010101" pitchFamily="2" charset="-122"/>
              </a:rPr>
              <a:t>3</a:t>
            </a:r>
            <a:r>
              <a:rPr lang="zh-CN" altLang="en-US" sz="3600" dirty="0">
                <a:latin typeface="宋体" panose="02010600030101010101" pitchFamily="2" charset="-122"/>
              </a:rPr>
              <a:t>、小朋友从家到学校大约要</a:t>
            </a:r>
            <a:r>
              <a:rPr lang="en-US" altLang="zh-CN" sz="3600" dirty="0">
                <a:latin typeface="宋体" panose="02010600030101010101" pitchFamily="2" charset="-122"/>
              </a:rPr>
              <a:t>10</a:t>
            </a:r>
            <a:r>
              <a:rPr lang="zh-CN" altLang="en-US" sz="3600" dirty="0">
                <a:latin typeface="宋体" panose="02010600030101010101" pitchFamily="2" charset="-122"/>
              </a:rPr>
              <a:t>（   ）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75020" y="1255395"/>
            <a:ext cx="633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分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62495" y="3390265"/>
            <a:ext cx="633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分  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37450" y="2365375"/>
            <a:ext cx="633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时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 descr="image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3375" y="404813"/>
            <a:ext cx="4610100" cy="604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WordArt 3"/>
          <p:cNvSpPr>
            <a:spLocks noChangeArrowheads="1" noChangeShapeType="1"/>
          </p:cNvSpPr>
          <p:nvPr/>
        </p:nvSpPr>
        <p:spPr bwMode="auto">
          <a:xfrm>
            <a:off x="323850" y="2636838"/>
            <a:ext cx="3311525" cy="122396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楷体_GB2312" panose="02010609030101010101" pitchFamily="1" charset="-122"/>
                <a:ea typeface="宋体" panose="02010600030101010101" pitchFamily="2" charset="-122"/>
                <a:cs typeface="+mn-cs"/>
              </a:rPr>
              <a:t>人造卫星每秒</a:t>
            </a:r>
            <a:endParaRPr kumimoji="0" lang="zh-CN" altLang="en-US" sz="3600" b="0" i="0" u="none" strike="noStrike" kern="1200" cap="none" spc="0" normalizeH="0" baseline="0" noProof="0" smtClean="0">
              <a:ln w="9525">
                <a:noFill/>
                <a:round/>
              </a:ln>
              <a:solidFill>
                <a:srgbClr val="00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楷体_GB2312" panose="02010609030101010101" pitchFamily="1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楷体_GB2312" panose="02010609030101010101" pitchFamily="1" charset="-122"/>
                <a:ea typeface="宋体" panose="02010600030101010101" pitchFamily="2" charset="-122"/>
                <a:cs typeface="+mn-cs"/>
              </a:rPr>
              <a:t>可飞行</a:t>
            </a:r>
            <a:r>
              <a:rPr kumimoji="0" lang="en-US" altLang="zh-CN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楷体_GB2312" panose="02010609030101010101" pitchFamily="1" charset="-122"/>
                <a:ea typeface="宋体" panose="02010600030101010101" pitchFamily="2" charset="-122"/>
                <a:cs typeface="+mn-cs"/>
              </a:rPr>
              <a:t>7900</a:t>
            </a:r>
            <a:r>
              <a:rPr kumimoji="0" lang="zh-CN" altLang="en-US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楷体_GB2312" panose="02010609030101010101" pitchFamily="1" charset="-122"/>
                <a:ea typeface="宋体" panose="02010600030101010101" pitchFamily="2" charset="-122"/>
                <a:cs typeface="+mn-cs"/>
              </a:rPr>
              <a:t>米</a:t>
            </a:r>
            <a:r>
              <a:rPr kumimoji="0" lang="en-US" altLang="zh-CN" sz="3600" b="0" i="0" u="none" strike="noStrike" kern="1200" cap="none" spc="0" normalizeH="0" baseline="0" noProof="0" smtClean="0">
                <a:ln w="9525">
                  <a:noFill/>
                  <a:rou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楷体_GB2312" panose="02010609030101010101" pitchFamily="1" charset="-122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3600" b="0" i="0" u="none" strike="noStrike" kern="1200" cap="none" spc="0" normalizeH="0" baseline="0" noProof="0" smtClean="0">
              <a:ln w="9525">
                <a:noFill/>
                <a:round/>
              </a:ln>
              <a:solidFill>
                <a:srgbClr val="00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楷体_GB2312" panose="02010609030101010101" pitchFamily="1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2" descr="dbb110C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1476375" y="620713"/>
            <a:ext cx="6049963" cy="392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WordArt 3"/>
          <p:cNvSpPr>
            <a:spLocks noChangeArrowheads="1" noChangeShapeType="1"/>
          </p:cNvSpPr>
          <p:nvPr/>
        </p:nvSpPr>
        <p:spPr bwMode="auto">
          <a:xfrm>
            <a:off x="1979613" y="4941888"/>
            <a:ext cx="4608512" cy="11049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0" cap="none" spc="0" normalizeH="0" baseline="0" noProof="0" smtClean="0">
                <a:ln w="12700" cmpd="sng">
                  <a:solidFill>
                    <a:srgbClr val="EAEAEA"/>
                  </a:solidFill>
                  <a:rou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现代化车间每秒可生产</a:t>
            </a:r>
            <a:endParaRPr kumimoji="0" lang="zh-CN" altLang="en-US" sz="3600" b="1" i="0" u="none" strike="noStrike" kern="10" cap="none" spc="0" normalizeH="0" baseline="0" noProof="0" smtClean="0">
              <a:ln w="12700" cmpd="sng">
                <a:solidFill>
                  <a:srgbClr val="EAEAEA"/>
                </a:solidFill>
                <a:round/>
              </a:ln>
              <a:solidFill>
                <a:srgbClr val="800080"/>
              </a:soli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uLnTx/>
              <a:uFillTx/>
              <a:latin typeface="隶书" panose="02010509060101010101" charset="-122"/>
              <a:ea typeface="隶书" panose="02010509060101010101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0" cap="none" spc="0" normalizeH="0" baseline="0" noProof="0" smtClean="0">
                <a:ln w="12700" cmpd="sng">
                  <a:solidFill>
                    <a:srgbClr val="EAEAEA"/>
                  </a:solidFill>
                  <a:rou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成千上万个零件</a:t>
            </a:r>
            <a:r>
              <a:rPr kumimoji="0" lang="en-US" altLang="zh-CN" sz="3600" b="1" i="0" u="none" strike="noStrike" kern="10" cap="none" spc="0" normalizeH="0" baseline="0" noProof="0" smtClean="0">
                <a:ln w="12700" cmpd="sng">
                  <a:solidFill>
                    <a:srgbClr val="EAEAEA"/>
                  </a:solidFill>
                  <a:rou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uLnTx/>
                <a:uFillTx/>
                <a:latin typeface="隶书" panose="02010509060101010101" charset="-122"/>
                <a:ea typeface="隶书" panose="02010509060101010101" charset="-122"/>
                <a:cs typeface="+mn-cs"/>
              </a:rPr>
              <a:t>.</a:t>
            </a:r>
            <a:endParaRPr kumimoji="0" lang="zh-CN" altLang="en-US" sz="3600" b="1" i="0" u="none" strike="noStrike" kern="10" cap="none" spc="0" normalizeH="0" baseline="0" noProof="0" smtClean="0">
              <a:ln w="12700" cmpd="sng">
                <a:solidFill>
                  <a:srgbClr val="EAEAEA"/>
                </a:solidFill>
                <a:round/>
              </a:ln>
              <a:solidFill>
                <a:srgbClr val="800080"/>
              </a:soli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uLnTx/>
              <a:uFillTx/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 descr="11216760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700213"/>
            <a:ext cx="5616575" cy="454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WordArt 3"/>
          <p:cNvSpPr>
            <a:spLocks noChangeArrowheads="1" noChangeShapeType="1"/>
          </p:cNvSpPr>
          <p:nvPr/>
        </p:nvSpPr>
        <p:spPr bwMode="auto">
          <a:xfrm>
            <a:off x="1763713" y="476250"/>
            <a:ext cx="5943600" cy="1028700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 w="9525" cmpd="sng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电脑每秒可进行</a:t>
            </a:r>
            <a:r>
              <a:rPr kumimoji="0" lang="en-US" altLang="zh-CN" sz="3600" b="0" i="0" u="none" strike="noStrike" kern="1200" cap="none" spc="0" normalizeH="0" baseline="0" noProof="0" smtClean="0">
                <a:ln w="9525" cmpd="sng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600" b="0" i="0" u="none" strike="noStrike" kern="1200" cap="none" spc="0" normalizeH="0" baseline="0" noProof="0" smtClean="0">
                <a:ln w="9525" cmpd="sng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万亿次运算</a:t>
            </a:r>
            <a:endParaRPr kumimoji="0" lang="zh-CN" altLang="en-US" sz="3600" b="0" i="0" u="none" strike="noStrike" kern="1200" cap="none" spc="0" normalizeH="0" baseline="0" noProof="0" smtClean="0">
              <a:ln w="9525" cmpd="sng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2" descr="8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692150"/>
            <a:ext cx="4079875" cy="525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 Box 3"/>
          <p:cNvSpPr txBox="1"/>
          <p:nvPr/>
        </p:nvSpPr>
        <p:spPr>
          <a:xfrm>
            <a:off x="612775" y="981075"/>
            <a:ext cx="3600450" cy="3017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    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    中国小飞人刘翔以</a:t>
            </a:r>
            <a:r>
              <a:rPr lang="en-US" altLang="zh-CN" sz="32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12</a:t>
            </a: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秒</a:t>
            </a:r>
            <a:r>
              <a:rPr lang="en-US" altLang="zh-CN" sz="32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88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的成绩获得了冠军并打破世界纪录。他与第二名阿诺德的成绩仅差 </a:t>
            </a:r>
            <a:r>
              <a:rPr lang="en-US" altLang="zh-CN" sz="32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0.02</a:t>
            </a:r>
            <a:r>
              <a:rPr lang="zh-CN" altLang="en-US" sz="3200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秒</a:t>
            </a:r>
            <a:r>
              <a:rPr lang="zh-CN" altLang="en-US" sz="3200" dirty="0"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sz="32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2" descr="图片4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30450" y="-1239837"/>
            <a:ext cx="15975013" cy="918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Line 28"/>
          <p:cNvSpPr/>
          <p:nvPr/>
        </p:nvSpPr>
        <p:spPr>
          <a:xfrm rot="360000" flipV="1">
            <a:off x="4781550" y="22907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84" name="Line 29"/>
          <p:cNvSpPr/>
          <p:nvPr/>
        </p:nvSpPr>
        <p:spPr>
          <a:xfrm rot="720000" flipV="1">
            <a:off x="4860925" y="23050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85" name="Line 30"/>
          <p:cNvSpPr/>
          <p:nvPr/>
        </p:nvSpPr>
        <p:spPr>
          <a:xfrm rot="1080000" flipV="1">
            <a:off x="4953000" y="232727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86" name="Line 31"/>
          <p:cNvSpPr/>
          <p:nvPr/>
        </p:nvSpPr>
        <p:spPr>
          <a:xfrm rot="1440000" flipV="1">
            <a:off x="5026025" y="23606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87" name="Line 32"/>
          <p:cNvSpPr/>
          <p:nvPr/>
        </p:nvSpPr>
        <p:spPr>
          <a:xfrm rot="1800000" flipV="1">
            <a:off x="5106988" y="24050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88" name="Line 33"/>
          <p:cNvSpPr/>
          <p:nvPr/>
        </p:nvSpPr>
        <p:spPr>
          <a:xfrm rot="2160000" flipV="1">
            <a:off x="5192713" y="24495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89" name="Line 34"/>
          <p:cNvSpPr/>
          <p:nvPr/>
        </p:nvSpPr>
        <p:spPr>
          <a:xfrm rot="2520000" flipV="1">
            <a:off x="5235575" y="25114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90" name="Line 35"/>
          <p:cNvSpPr/>
          <p:nvPr/>
        </p:nvSpPr>
        <p:spPr>
          <a:xfrm rot="2880000" flipV="1">
            <a:off x="5310188" y="25717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91" name="Line 36"/>
          <p:cNvSpPr/>
          <p:nvPr/>
        </p:nvSpPr>
        <p:spPr>
          <a:xfrm rot="3240000" flipV="1">
            <a:off x="5356225" y="26479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92" name="Line 37"/>
          <p:cNvSpPr/>
          <p:nvPr/>
        </p:nvSpPr>
        <p:spPr>
          <a:xfrm rot="3600000" flipV="1">
            <a:off x="5405438" y="270827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93" name="Line 27"/>
          <p:cNvSpPr/>
          <p:nvPr/>
        </p:nvSpPr>
        <p:spPr>
          <a:xfrm flipV="1">
            <a:off x="4716463" y="227647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094" name="Text Box 14"/>
          <p:cNvSpPr txBox="1"/>
          <p:nvPr/>
        </p:nvSpPr>
        <p:spPr>
          <a:xfrm>
            <a:off x="231775" y="627063"/>
            <a:ext cx="1316038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10</a:t>
            </a:r>
            <a:endParaRPr lang="en-US" altLang="zh-CN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秒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小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闹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钟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R10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2" descr="图片4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30450" y="-1239837"/>
            <a:ext cx="15975013" cy="918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Line 28"/>
          <p:cNvSpPr/>
          <p:nvPr/>
        </p:nvSpPr>
        <p:spPr>
          <a:xfrm rot="360000" flipV="1">
            <a:off x="4781550" y="22907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08" name="Line 29"/>
          <p:cNvSpPr/>
          <p:nvPr/>
        </p:nvSpPr>
        <p:spPr>
          <a:xfrm rot="720000" flipV="1">
            <a:off x="4860925" y="23050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09" name="Line 30"/>
          <p:cNvSpPr/>
          <p:nvPr/>
        </p:nvSpPr>
        <p:spPr>
          <a:xfrm rot="1080000" flipV="1">
            <a:off x="4953000" y="232727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10" name="Line 31"/>
          <p:cNvSpPr/>
          <p:nvPr/>
        </p:nvSpPr>
        <p:spPr>
          <a:xfrm rot="1440000" flipV="1">
            <a:off x="5026025" y="23606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11" name="Line 32"/>
          <p:cNvSpPr/>
          <p:nvPr/>
        </p:nvSpPr>
        <p:spPr>
          <a:xfrm rot="1800000" flipV="1">
            <a:off x="5106988" y="24050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12" name="Line 33"/>
          <p:cNvSpPr/>
          <p:nvPr/>
        </p:nvSpPr>
        <p:spPr>
          <a:xfrm rot="2160000" flipV="1">
            <a:off x="5192713" y="24495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13" name="Line 34"/>
          <p:cNvSpPr/>
          <p:nvPr/>
        </p:nvSpPr>
        <p:spPr>
          <a:xfrm rot="2520000" flipV="1">
            <a:off x="5235575" y="251142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14" name="Line 35"/>
          <p:cNvSpPr/>
          <p:nvPr/>
        </p:nvSpPr>
        <p:spPr>
          <a:xfrm rot="2880000" flipV="1">
            <a:off x="5310188" y="25717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15" name="Line 36"/>
          <p:cNvSpPr/>
          <p:nvPr/>
        </p:nvSpPr>
        <p:spPr>
          <a:xfrm rot="3240000" flipV="1">
            <a:off x="5356225" y="264795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16" name="Line 27"/>
          <p:cNvSpPr/>
          <p:nvPr/>
        </p:nvSpPr>
        <p:spPr>
          <a:xfrm flipV="1">
            <a:off x="4716463" y="227647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17" name="Line 38"/>
          <p:cNvSpPr/>
          <p:nvPr/>
        </p:nvSpPr>
        <p:spPr>
          <a:xfrm rot="3960000" flipV="1">
            <a:off x="5407025" y="2797175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18" name="Line 39"/>
          <p:cNvSpPr/>
          <p:nvPr/>
        </p:nvSpPr>
        <p:spPr>
          <a:xfrm rot="4320000" flipV="1">
            <a:off x="5437188" y="28876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19" name="Line 40"/>
          <p:cNvSpPr/>
          <p:nvPr/>
        </p:nvSpPr>
        <p:spPr>
          <a:xfrm rot="4680000" flipV="1">
            <a:off x="5467350" y="29638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20" name="Line 41"/>
          <p:cNvSpPr/>
          <p:nvPr/>
        </p:nvSpPr>
        <p:spPr>
          <a:xfrm rot="5040000" flipV="1">
            <a:off x="5484813" y="305276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21" name="Line 51"/>
          <p:cNvSpPr/>
          <p:nvPr/>
        </p:nvSpPr>
        <p:spPr>
          <a:xfrm rot="5400000" flipV="1">
            <a:off x="5491163" y="3149600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22" name="Line 37"/>
          <p:cNvSpPr/>
          <p:nvPr/>
        </p:nvSpPr>
        <p:spPr>
          <a:xfrm rot="3600000" flipV="1">
            <a:off x="5418138" y="2690813"/>
            <a:ext cx="0" cy="1619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47123" name="Picture 19" descr="d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13" y="5661025"/>
            <a:ext cx="809625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24" name="Text Box 20"/>
          <p:cNvSpPr txBox="1"/>
          <p:nvPr/>
        </p:nvSpPr>
        <p:spPr>
          <a:xfrm>
            <a:off x="231775" y="627063"/>
            <a:ext cx="1387475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15</a:t>
            </a:r>
            <a:endParaRPr lang="en-US" altLang="zh-CN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秒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小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闹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chemeClr val="folHlink"/>
                </a:solidFill>
                <a:latin typeface="宋体" panose="02010600030101010101" pitchFamily="2" charset="-122"/>
              </a:rPr>
              <a:t>钟</a:t>
            </a:r>
            <a:endParaRPr lang="zh-CN" altLang="en-US" sz="4000" b="1" dirty="0">
              <a:solidFill>
                <a:schemeClr val="fol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R10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8130" name="WordArt 2"/>
          <p:cNvSpPr/>
          <p:nvPr/>
        </p:nvSpPr>
        <p:spPr>
          <a:xfrm>
            <a:off x="755650" y="692150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试一试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1" name="Text Box 3"/>
          <p:cNvSpPr txBox="1"/>
          <p:nvPr/>
        </p:nvSpPr>
        <p:spPr>
          <a:xfrm>
            <a:off x="381000" y="2994025"/>
            <a:ext cx="417671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500" b="1" dirty="0">
                <a:solidFill>
                  <a:srgbClr val="009900"/>
                </a:solidFill>
                <a:latin typeface="Arial" panose="020B0604020202020204" pitchFamily="34" charset="0"/>
              </a:rPr>
              <a:t>背古诗《咏柳》约要多少秒？</a:t>
            </a:r>
            <a:endParaRPr lang="zh-CN" altLang="en-US" sz="3500" b="1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pic>
        <p:nvPicPr>
          <p:cNvPr id="48132" name="Picture 4" descr="bia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1628775"/>
            <a:ext cx="3600450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2"/>
          <p:cNvSpPr/>
          <p:nvPr/>
        </p:nvSpPr>
        <p:spPr>
          <a:xfrm>
            <a:off x="1116013" y="333375"/>
            <a:ext cx="496570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填写合适的时间单位。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1" charset="-122"/>
            </a:endParaRPr>
          </a:p>
        </p:txBody>
      </p:sp>
      <p:sp>
        <p:nvSpPr>
          <p:cNvPr id="49155" name="Rectangle 3"/>
          <p:cNvSpPr/>
          <p:nvPr/>
        </p:nvSpPr>
        <p:spPr>
          <a:xfrm>
            <a:off x="3276600" y="1844675"/>
            <a:ext cx="38973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大约每天睡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9 </a:t>
            </a:r>
            <a:r>
              <a:rPr lang="en-US" altLang="zh-CN" sz="2800" b="1" dirty="0">
                <a:latin typeface="宋体" panose="02010600030101010101" pitchFamily="2" charset="-122"/>
              </a:rPr>
              <a:t>(     )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49156" name="Rectangle 4"/>
          <p:cNvSpPr/>
          <p:nvPr/>
        </p:nvSpPr>
        <p:spPr>
          <a:xfrm>
            <a:off x="3635375" y="5734050"/>
            <a:ext cx="3673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大约要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25 </a:t>
            </a:r>
            <a:r>
              <a:rPr lang="en-US" altLang="zh-CN" sz="2800" b="1" dirty="0">
                <a:latin typeface="宋体" panose="02010600030101010101" pitchFamily="2" charset="-122"/>
              </a:rPr>
              <a:t>(     ) 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49157" name="Rectangle 5"/>
          <p:cNvSpPr/>
          <p:nvPr/>
        </p:nvSpPr>
        <p:spPr>
          <a:xfrm>
            <a:off x="5651500" y="1844675"/>
            <a:ext cx="1165225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时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anose="02010609030101010101" pitchFamily="1" charset="-122"/>
            </a:endParaRPr>
          </a:p>
        </p:txBody>
      </p:sp>
      <p:sp>
        <p:nvSpPr>
          <p:cNvPr id="49158" name="Rectangle 6"/>
          <p:cNvSpPr/>
          <p:nvPr/>
        </p:nvSpPr>
        <p:spPr>
          <a:xfrm>
            <a:off x="5724525" y="5734050"/>
            <a:ext cx="1098550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分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anose="02010609030101010101" pitchFamily="1" charset="-122"/>
            </a:endParaRPr>
          </a:p>
        </p:txBody>
      </p:sp>
      <p:sp>
        <p:nvSpPr>
          <p:cNvPr id="49159" name="Rectangle 7"/>
          <p:cNvSpPr/>
          <p:nvPr/>
        </p:nvSpPr>
        <p:spPr>
          <a:xfrm>
            <a:off x="5580063" y="3644900"/>
            <a:ext cx="1085850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1" charset="-122"/>
              </a:rPr>
              <a:t>秒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_GB2312" panose="02010609030101010101" pitchFamily="1" charset="-122"/>
            </a:endParaRPr>
          </a:p>
        </p:txBody>
      </p:sp>
      <p:pic>
        <p:nvPicPr>
          <p:cNvPr id="49160" name="Picture 8" descr="63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3357563"/>
            <a:ext cx="857250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1" name="Picture 9" descr="63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5229225"/>
            <a:ext cx="160020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2" name="Picture 10" descr="63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557338"/>
            <a:ext cx="1447800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3" name="Rectangle 11"/>
          <p:cNvSpPr/>
          <p:nvPr/>
        </p:nvSpPr>
        <p:spPr>
          <a:xfrm>
            <a:off x="3203575" y="3644900"/>
            <a:ext cx="37449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大约需要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anose="02010609030101010101" pitchFamily="1" charset="-122"/>
              </a:rPr>
              <a:t>20 </a:t>
            </a:r>
            <a:r>
              <a:rPr lang="en-US" altLang="zh-CN" sz="2800" b="1" dirty="0">
                <a:latin typeface="宋体" panose="02010600030101010101" pitchFamily="2" charset="-122"/>
              </a:rPr>
              <a:t>(     )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pic>
        <p:nvPicPr>
          <p:cNvPr id="49164" name="Picture 12" descr="080219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233" t="1633" r="16733"/>
          <a:stretch>
            <a:fillRect/>
          </a:stretch>
        </p:blipFill>
        <p:spPr>
          <a:xfrm>
            <a:off x="7543800" y="4437063"/>
            <a:ext cx="1600200" cy="2420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7" name="Text Box 2"/>
          <p:cNvSpPr txBox="1"/>
          <p:nvPr/>
        </p:nvSpPr>
        <p:spPr>
          <a:xfrm>
            <a:off x="1065213" y="1549400"/>
            <a:ext cx="69484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）时针从</a:t>
            </a:r>
            <a:r>
              <a:rPr lang="en-US" altLang="zh-CN" sz="2800" b="1" dirty="0">
                <a:latin typeface="宋体" panose="02010600030101010101" pitchFamily="2" charset="-122"/>
              </a:rPr>
              <a:t>8</a:t>
            </a:r>
            <a:r>
              <a:rPr lang="zh-CN" altLang="en-US" sz="2800" b="1" dirty="0">
                <a:latin typeface="宋体" panose="02010600030101010101" pitchFamily="2" charset="-122"/>
              </a:rPr>
              <a:t>走到</a:t>
            </a:r>
            <a:r>
              <a:rPr lang="en-US" altLang="zh-CN" sz="2800" b="1" dirty="0">
                <a:latin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宋体" panose="02010600030101010101" pitchFamily="2" charset="-122"/>
              </a:rPr>
              <a:t>，经过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时（       ）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058" name="Rectangle 3"/>
          <p:cNvSpPr/>
          <p:nvPr/>
        </p:nvSpPr>
        <p:spPr>
          <a:xfrm>
            <a:off x="538163" y="4902200"/>
            <a:ext cx="7696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   （</a:t>
            </a:r>
            <a:r>
              <a:rPr lang="en-US" altLang="zh-CN" sz="2800" b="1" dirty="0">
                <a:latin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</a:rPr>
              <a:t>）在钟面上分针走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圈，时针走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个小格。                             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</a:rPr>
              <a:t>                              （       ）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059" name="Rectangle 4"/>
          <p:cNvSpPr/>
          <p:nvPr/>
        </p:nvSpPr>
        <p:spPr>
          <a:xfrm>
            <a:off x="1065213" y="3811588"/>
            <a:ext cx="7169150" cy="946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）在钟面上秒针走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圈，分针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</a:rPr>
              <a:t>    走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个小格。             （       ）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060" name="Rectangle 5"/>
          <p:cNvSpPr/>
          <p:nvPr/>
        </p:nvSpPr>
        <p:spPr>
          <a:xfrm>
            <a:off x="1065213" y="3059113"/>
            <a:ext cx="70215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）秒针从</a:t>
            </a:r>
            <a:r>
              <a:rPr lang="en-US" altLang="zh-CN" sz="2800" b="1" dirty="0">
                <a:latin typeface="宋体" panose="02010600030101010101" pitchFamily="2" charset="-122"/>
              </a:rPr>
              <a:t>8</a:t>
            </a:r>
            <a:r>
              <a:rPr lang="zh-CN" altLang="en-US" sz="2800" b="1" dirty="0">
                <a:latin typeface="宋体" panose="02010600030101010101" pitchFamily="2" charset="-122"/>
              </a:rPr>
              <a:t>走到</a:t>
            </a:r>
            <a:r>
              <a:rPr lang="en-US" altLang="zh-CN" sz="2800" b="1" dirty="0">
                <a:latin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宋体" panose="02010600030101010101" pitchFamily="2" charset="-122"/>
              </a:rPr>
              <a:t>，经过</a:t>
            </a:r>
            <a:r>
              <a:rPr lang="en-US" altLang="zh-CN" sz="2800" b="1" dirty="0">
                <a:latin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</a:rPr>
              <a:t>时（       ）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061" name="Rectangle 6"/>
          <p:cNvSpPr/>
          <p:nvPr/>
        </p:nvSpPr>
        <p:spPr>
          <a:xfrm>
            <a:off x="1065213" y="2284413"/>
            <a:ext cx="733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）分针从</a:t>
            </a:r>
            <a:r>
              <a:rPr lang="en-US" altLang="zh-CN" sz="2800" b="1" dirty="0">
                <a:latin typeface="宋体" panose="02010600030101010101" pitchFamily="2" charset="-122"/>
              </a:rPr>
              <a:t>8</a:t>
            </a:r>
            <a:r>
              <a:rPr lang="zh-CN" altLang="en-US" sz="2800" b="1" dirty="0">
                <a:latin typeface="宋体" panose="02010600030101010101" pitchFamily="2" charset="-122"/>
              </a:rPr>
              <a:t>走到</a:t>
            </a:r>
            <a:r>
              <a:rPr lang="en-US" altLang="zh-CN" sz="2800" b="1" dirty="0">
                <a:latin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宋体" panose="02010600030101010101" pitchFamily="2" charset="-122"/>
              </a:rPr>
              <a:t>，经过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分。 （       ）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062" name="Text Box 7"/>
          <p:cNvSpPr txBox="1"/>
          <p:nvPr/>
        </p:nvSpPr>
        <p:spPr>
          <a:xfrm>
            <a:off x="900113" y="765175"/>
            <a:ext cx="792003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正确的打“     ”，错误的打“     ”。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3732213" y="914400"/>
          <a:ext cx="457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38200" imgH="742950" progId="PBrush">
                  <p:embed/>
                </p:oleObj>
              </mc:Choice>
              <mc:Fallback>
                <p:oleObj name="" r:id="rId1" imgW="838200" imgH="74295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32213" y="914400"/>
                        <a:ext cx="457200" cy="404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6611938" y="863600"/>
          <a:ext cx="396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847725" imgH="971550" progId="PBrush">
                  <p:embed/>
                </p:oleObj>
              </mc:Choice>
              <mc:Fallback>
                <p:oleObj name="" r:id="rId3" imgW="847725" imgH="971550" progId="PBrush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1938" y="863600"/>
                        <a:ext cx="396875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 noChangeAspect="1"/>
          </p:cNvGrpSpPr>
          <p:nvPr/>
        </p:nvGrpSpPr>
        <p:grpSpPr>
          <a:xfrm>
            <a:off x="6443663" y="1484313"/>
            <a:ext cx="1119187" cy="4464050"/>
            <a:chOff x="0" y="0"/>
            <a:chExt cx="705" cy="2812"/>
          </a:xfrm>
        </p:grpSpPr>
        <p:graphicFrame>
          <p:nvGraphicFramePr>
            <p:cNvPr id="2052" name="Object 11"/>
            <p:cNvGraphicFramePr>
              <a:graphicFrameLocks noChangeAspect="1"/>
            </p:cNvGraphicFramePr>
            <p:nvPr/>
          </p:nvGraphicFramePr>
          <p:xfrm>
            <a:off x="273" y="1679"/>
            <a:ext cx="432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5" imgW="838200" imgH="742950" progId="PBrush">
                    <p:embed/>
                  </p:oleObj>
                </mc:Choice>
                <mc:Fallback>
                  <p:oleObj name="" r:id="rId5" imgW="838200" imgH="742950" progId="PBrush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73" y="1679"/>
                          <a:ext cx="432" cy="3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64" name="Group 12"/>
            <p:cNvGrpSpPr>
              <a:grpSpLocks noChangeAspect="1"/>
            </p:cNvGrpSpPr>
            <p:nvPr/>
          </p:nvGrpSpPr>
          <p:grpSpPr>
            <a:xfrm>
              <a:off x="0" y="0"/>
              <a:ext cx="633" cy="2812"/>
              <a:chOff x="0" y="0"/>
              <a:chExt cx="633" cy="2812"/>
            </a:xfrm>
          </p:grpSpPr>
          <p:graphicFrame>
            <p:nvGraphicFramePr>
              <p:cNvPr id="2053" name="Object 13"/>
              <p:cNvGraphicFramePr>
                <a:graphicFrameLocks noChangeAspect="1"/>
              </p:cNvGraphicFramePr>
              <p:nvPr/>
            </p:nvGraphicFramePr>
            <p:xfrm>
              <a:off x="0" y="0"/>
              <a:ext cx="432" cy="3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" r:id="rId6" imgW="838200" imgH="742950" progId="PBrush">
                      <p:embed/>
                    </p:oleObj>
                  </mc:Choice>
                  <mc:Fallback>
                    <p:oleObj name="" r:id="rId6" imgW="838200" imgH="742950" progId="PBrush">
                      <p:embed/>
                      <p:pic>
                        <p:nvPicPr>
                          <p:cNvPr id="0" name="图片 3078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432" cy="38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4" name="Object 14"/>
              <p:cNvGraphicFramePr>
                <a:graphicFrameLocks noChangeAspect="1"/>
              </p:cNvGraphicFramePr>
              <p:nvPr/>
            </p:nvGraphicFramePr>
            <p:xfrm>
              <a:off x="309" y="505"/>
              <a:ext cx="324" cy="3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" r:id="rId7" imgW="847725" imgH="971550" progId="PBrush">
                      <p:embed/>
                    </p:oleObj>
                  </mc:Choice>
                  <mc:Fallback>
                    <p:oleObj name="" r:id="rId7" imgW="847725" imgH="971550" progId="PBrush">
                      <p:embed/>
                      <p:pic>
                        <p:nvPicPr>
                          <p:cNvPr id="0" name="图片 3081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09" y="505"/>
                            <a:ext cx="324" cy="37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5" name="Object 15"/>
              <p:cNvGraphicFramePr>
                <a:graphicFrameLocks noChangeAspect="1"/>
              </p:cNvGraphicFramePr>
              <p:nvPr/>
            </p:nvGraphicFramePr>
            <p:xfrm>
              <a:off x="136" y="998"/>
              <a:ext cx="324" cy="3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" r:id="rId8" imgW="847725" imgH="971550" progId="PBrush">
                      <p:embed/>
                    </p:oleObj>
                  </mc:Choice>
                  <mc:Fallback>
                    <p:oleObj name="" r:id="rId8" imgW="847725" imgH="971550" progId="PBrush">
                      <p:embed/>
                      <p:pic>
                        <p:nvPicPr>
                          <p:cNvPr id="0" name="图片 3080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36" y="998"/>
                            <a:ext cx="324" cy="37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16"/>
              <p:cNvGraphicFramePr>
                <a:graphicFrameLocks noChangeAspect="1"/>
              </p:cNvGraphicFramePr>
              <p:nvPr/>
            </p:nvGraphicFramePr>
            <p:xfrm>
              <a:off x="194" y="2440"/>
              <a:ext cx="324" cy="3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" name="" r:id="rId9" imgW="847725" imgH="971550" progId="PBrush">
                      <p:embed/>
                    </p:oleObj>
                  </mc:Choice>
                  <mc:Fallback>
                    <p:oleObj name="" r:id="rId9" imgW="847725" imgH="971550" progId="PBrush">
                      <p:embed/>
                      <p:pic>
                        <p:nvPicPr>
                          <p:cNvPr id="0" name="图片 3079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94" y="2440"/>
                            <a:ext cx="324" cy="37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900113" y="1628775"/>
            <a:ext cx="7489825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anose="02010609030101010101" pitchFamily="1" charset="-122"/>
                <a:ea typeface="楷体_GB2312" panose="02010609030101010101" pitchFamily="1" charset="-122"/>
                <a:cs typeface="+mn-cs"/>
              </a:rPr>
              <a:t>    </a:t>
            </a:r>
            <a:r>
              <a:rPr kumimoji="0" lang="zh-CN" altLang="en-US" sz="2800" b="1" kern="1200" cap="none" spc="0" normalizeH="0" baseline="0" noProof="0" smtClean="0">
                <a:latin typeface="楷体_GB2312" panose="02010609030101010101" pitchFamily="1" charset="-122"/>
                <a:ea typeface="楷体_GB2312" panose="02010609030101010101" pitchFamily="1" charset="-122"/>
                <a:cs typeface="+mn-cs"/>
              </a:rPr>
              <a:t>前不久学校举行了运动会，这是二年级四位男同学</a:t>
            </a:r>
            <a:r>
              <a:rPr kumimoji="0" lang="en-US" sz="2800" b="1" kern="1200" cap="none" spc="0" normalizeH="0" baseline="0" noProof="0" smtClean="0">
                <a:latin typeface="楷体_GB2312" panose="02010609030101010101" pitchFamily="1" charset="-122"/>
                <a:ea typeface="楷体_GB2312" panose="02010609030101010101" pitchFamily="1" charset="-122"/>
                <a:cs typeface="+mn-cs"/>
              </a:rPr>
              <a:t>60</a:t>
            </a:r>
            <a:r>
              <a:rPr kumimoji="0" lang="zh-CN" altLang="en-US" sz="2800" b="1" kern="1200" cap="none" spc="0" normalizeH="0" baseline="0" noProof="0" smtClean="0">
                <a:latin typeface="楷体_GB2312" panose="02010609030101010101" pitchFamily="1" charset="-122"/>
                <a:ea typeface="楷体_GB2312" panose="02010609030101010101" pitchFamily="1" charset="-122"/>
                <a:cs typeface="+mn-cs"/>
              </a:rPr>
              <a:t>米跑的成绩</a:t>
            </a:r>
            <a:r>
              <a:rPr kumimoji="0" lang="zh-CN" altLang="en-US" sz="2400" kern="1200" cap="none" spc="0" normalizeH="0" baseline="0" noProof="0" smtClean="0">
                <a:latin typeface="楷体_GB2312" panose="02010609030101010101" pitchFamily="1" charset="-122"/>
                <a:ea typeface="楷体_GB2312" panose="02010609030101010101" pitchFamily="1" charset="-122"/>
                <a:cs typeface="+mn-cs"/>
              </a:rPr>
              <a:t>。</a:t>
            </a:r>
            <a:endParaRPr kumimoji="0" lang="zh-CN" altLang="en-US" sz="2400" kern="1200" cap="none" spc="0" normalizeH="0" baseline="0" noProof="0" smtClean="0">
              <a:latin typeface="楷体_GB2312" panose="02010609030101010101" pitchFamily="1" charset="-122"/>
              <a:ea typeface="楷体_GB2312" panose="02010609030101010101" pitchFamily="1" charset="-122"/>
              <a:cs typeface="+mn-cs"/>
            </a:endParaRPr>
          </a:p>
        </p:txBody>
      </p:sp>
      <p:sp>
        <p:nvSpPr>
          <p:cNvPr id="50179" name="Text Box 3"/>
          <p:cNvSpPr txBox="1"/>
          <p:nvPr/>
        </p:nvSpPr>
        <p:spPr>
          <a:xfrm>
            <a:off x="1835150" y="3284538"/>
            <a:ext cx="52562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二年级组男生</a:t>
            </a:r>
            <a:r>
              <a:rPr lang="en-US" altLang="zh-CN" sz="2000" b="1" dirty="0">
                <a:latin typeface="Arial" panose="020B0604020202020204" pitchFamily="34" charset="0"/>
              </a:rPr>
              <a:t>60</a:t>
            </a:r>
            <a:r>
              <a:rPr lang="zh-CN" altLang="en-US" sz="2000" b="1" dirty="0">
                <a:latin typeface="Arial" panose="020B0604020202020204" pitchFamily="34" charset="0"/>
              </a:rPr>
              <a:t>米跑决赛成绩表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graphicFrame>
        <p:nvGraphicFramePr>
          <p:cNvPr id="51204" name="Group 4"/>
          <p:cNvGraphicFramePr>
            <a:graphicFrameLocks noGrp="1"/>
          </p:cNvGraphicFramePr>
          <p:nvPr/>
        </p:nvGraphicFramePr>
        <p:xfrm>
          <a:off x="827088" y="4267200"/>
          <a:ext cx="7416800" cy="1409700"/>
        </p:xfrm>
        <a:graphic>
          <a:graphicData uri="http://schemas.openxmlformats.org/drawingml/2006/table">
            <a:tbl>
              <a:tblPr/>
              <a:tblGrid>
                <a:gridCol w="1482725"/>
                <a:gridCol w="1470025"/>
                <a:gridCol w="1497012"/>
                <a:gridCol w="1484313"/>
                <a:gridCol w="148272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姓名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仿宋_GB2312" panose="02010609030101010101" pitchFamily="1" charset="-122"/>
                        <a:ea typeface="仿宋_GB2312" panose="02010609030101010101" pitchFamily="1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吴潮辉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仿宋_GB2312" panose="02010609030101010101" pitchFamily="1" charset="-122"/>
                        <a:ea typeface="仿宋_GB2312" panose="02010609030101010101" pitchFamily="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张润杰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仿宋_GB2312" panose="02010609030101010101" pitchFamily="1" charset="-122"/>
                        <a:ea typeface="仿宋_GB2312" panose="02010609030101010101" pitchFamily="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丁峰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仿宋_GB2312" panose="02010609030101010101" pitchFamily="1" charset="-122"/>
                        <a:ea typeface="仿宋_GB2312" panose="02010609030101010101" pitchFamily="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吴哲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仿宋_GB2312" panose="02010609030101010101" pitchFamily="1" charset="-122"/>
                        <a:ea typeface="仿宋_GB2312" panose="02010609030101010101" pitchFamily="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成绩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仿宋_GB2312" panose="02010609030101010101" pitchFamily="1" charset="-122"/>
                        <a:ea typeface="仿宋_GB2312" panose="02010609030101010101" pitchFamily="1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12</a:t>
                      </a: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秒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23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仿宋_GB2312" panose="02010609030101010101" pitchFamily="1" charset="-122"/>
                        <a:ea typeface="仿宋_GB2312" panose="02010609030101010101" pitchFamily="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11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秒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仿宋_GB2312" panose="02010609030101010101" pitchFamily="1" charset="-122"/>
                        <a:ea typeface="仿宋_GB2312" panose="02010609030101010101" pitchFamily="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13</a:t>
                      </a: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秒</a:t>
                      </a:r>
                      <a:endParaRPr kumimoji="0" 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仿宋_GB2312" panose="02010609030101010101" pitchFamily="1" charset="-122"/>
                        <a:ea typeface="仿宋_GB2312" panose="02010609030101010101" pitchFamily="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12</a:t>
                      </a:r>
                      <a:r>
                        <a:rPr kumimoji="0" 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秒</a:t>
                      </a: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仿宋_GB2312" panose="02010609030101010101" pitchFamily="1" charset="-122"/>
                          <a:ea typeface="仿宋_GB2312" panose="02010609030101010101" pitchFamily="1" charset="-122"/>
                        </a:rPr>
                        <a:t>34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仿宋_GB2312" panose="02010609030101010101" pitchFamily="1" charset="-122"/>
                        <a:ea typeface="仿宋_GB2312" panose="02010609030101010101" pitchFamily="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0200" name="Text Box 24"/>
          <p:cNvSpPr txBox="1"/>
          <p:nvPr/>
        </p:nvSpPr>
        <p:spPr>
          <a:xfrm>
            <a:off x="381000" y="685800"/>
            <a:ext cx="70707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比一比，看谁跑的最快？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25" name="Text Box 25"/>
          <p:cNvSpPr txBox="1"/>
          <p:nvPr/>
        </p:nvSpPr>
        <p:spPr>
          <a:xfrm>
            <a:off x="4038600" y="3657600"/>
            <a:ext cx="106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26" name="Text Box 26"/>
          <p:cNvSpPr txBox="1"/>
          <p:nvPr/>
        </p:nvSpPr>
        <p:spPr>
          <a:xfrm>
            <a:off x="2895600" y="3657600"/>
            <a:ext cx="53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27" name="Text Box 27"/>
          <p:cNvSpPr txBox="1"/>
          <p:nvPr/>
        </p:nvSpPr>
        <p:spPr>
          <a:xfrm>
            <a:off x="6934200" y="36576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28" name="Text Box 28"/>
          <p:cNvSpPr txBox="1"/>
          <p:nvPr/>
        </p:nvSpPr>
        <p:spPr>
          <a:xfrm>
            <a:off x="5715000" y="3657600"/>
            <a:ext cx="83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5" grpId="0"/>
      <p:bldP spid="51226" grpId="0"/>
      <p:bldP spid="51227" grpId="0"/>
      <p:bldP spid="512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2484438" y="393382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foralice.mid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88350" y="60213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4"/>
          <p:cNvSpPr txBox="1"/>
          <p:nvPr/>
        </p:nvSpPr>
        <p:spPr>
          <a:xfrm>
            <a:off x="0" y="3429000"/>
            <a:ext cx="9677400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500" b="1" dirty="0">
                <a:latin typeface="Arial" panose="020B0604020202020204" pitchFamily="34" charset="0"/>
              </a:rPr>
              <a:t>计量很短的时间，常用比分更小的单位</a:t>
            </a:r>
            <a:r>
              <a:rPr lang="en-US" altLang="zh-CN" sz="3500" b="1" dirty="0">
                <a:latin typeface="Arial" panose="020B0604020202020204" pitchFamily="34" charset="0"/>
              </a:rPr>
              <a:t>——</a:t>
            </a:r>
            <a:r>
              <a:rPr lang="zh-CN" altLang="en-US" sz="3500" b="1" dirty="0">
                <a:latin typeface="Arial" panose="020B0604020202020204" pitchFamily="34" charset="0"/>
              </a:rPr>
              <a:t>秒</a:t>
            </a:r>
            <a:endParaRPr lang="zh-CN" altLang="en-US" sz="35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00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WordArt 2"/>
          <p:cNvSpPr/>
          <p:nvPr/>
        </p:nvSpPr>
        <p:spPr>
          <a:xfrm rot="-323485">
            <a:off x="2987675" y="476250"/>
            <a:ext cx="51847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94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108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6999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小明的作息时间表</a:t>
            </a:r>
            <a:endParaRPr lang="zh-CN" altLang="en-US" sz="4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108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6999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51203" name="Rectangle 3"/>
          <p:cNvSpPr/>
          <p:nvPr/>
        </p:nvSpPr>
        <p:spPr>
          <a:xfrm>
            <a:off x="250825" y="2276475"/>
            <a:ext cx="8642350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小明</a:t>
            </a:r>
            <a:r>
              <a:rPr lang="en-US" altLang="zh-CN" sz="3600" b="1" dirty="0">
                <a:latin typeface="Times New Roman" panose="02020603050405020304" pitchFamily="18" charset="0"/>
              </a:rPr>
              <a:t>7</a:t>
            </a:r>
            <a:r>
              <a:rPr lang="zh-CN" altLang="en-US" sz="3600" b="1" dirty="0">
                <a:latin typeface="Times New Roman" panose="02020603050405020304" pitchFamily="18" charset="0"/>
              </a:rPr>
              <a:t>（     ）起床，花了</a:t>
            </a:r>
            <a:r>
              <a:rPr lang="en-US" altLang="zh-CN" sz="3600" b="1" dirty="0">
                <a:latin typeface="Times New Roman" panose="02020603050405020304" pitchFamily="18" charset="0"/>
              </a:rPr>
              <a:t>5</a:t>
            </a:r>
            <a:r>
              <a:rPr lang="zh-CN" altLang="en-US" sz="3600" b="1" dirty="0">
                <a:latin typeface="Times New Roman" panose="02020603050405020304" pitchFamily="18" charset="0"/>
              </a:rPr>
              <a:t>（       ）洗脸刷牙，吃早饭用了</a:t>
            </a:r>
            <a:r>
              <a:rPr lang="en-US" altLang="zh-CN" sz="3600" b="1" dirty="0">
                <a:latin typeface="Times New Roman" panose="02020603050405020304" pitchFamily="18" charset="0"/>
              </a:rPr>
              <a:t>10</a:t>
            </a:r>
            <a:r>
              <a:rPr lang="zh-CN" altLang="en-US" sz="3600" b="1" dirty="0">
                <a:latin typeface="Times New Roman" panose="02020603050405020304" pitchFamily="18" charset="0"/>
              </a:rPr>
              <a:t>（   ），上学的路上遇到红灯停了</a:t>
            </a:r>
            <a:r>
              <a:rPr lang="en-US" altLang="zh-CN" sz="3600" b="1" dirty="0">
                <a:latin typeface="Times New Roman" panose="02020603050405020304" pitchFamily="18" charset="0"/>
              </a:rPr>
              <a:t>60</a:t>
            </a:r>
            <a:r>
              <a:rPr lang="zh-CN" altLang="en-US" sz="3600" b="1" dirty="0">
                <a:latin typeface="Times New Roman" panose="02020603050405020304" pitchFamily="18" charset="0"/>
              </a:rPr>
              <a:t>（         ），走了</a:t>
            </a:r>
            <a:r>
              <a:rPr lang="en-US" altLang="zh-CN" sz="3600" b="1" dirty="0">
                <a:latin typeface="Times New Roman" panose="02020603050405020304" pitchFamily="18" charset="0"/>
              </a:rPr>
              <a:t>300</a:t>
            </a:r>
            <a:r>
              <a:rPr lang="zh-CN" altLang="en-US" sz="3600" b="1" dirty="0">
                <a:latin typeface="Times New Roman" panose="02020603050405020304" pitchFamily="18" charset="0"/>
              </a:rPr>
              <a:t>（         ）到了学校。见了同学说了一句“早上好！”只需</a:t>
            </a:r>
            <a:r>
              <a:rPr lang="en-US" altLang="zh-CN" sz="3600" b="1" dirty="0">
                <a:latin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</a:rPr>
              <a:t>（    ）。</a:t>
            </a:r>
            <a:r>
              <a:rPr lang="en-US" altLang="zh-CN" sz="3600" b="1" dirty="0">
                <a:latin typeface="Times New Roman" panose="02020603050405020304" pitchFamily="18" charset="0"/>
              </a:rPr>
              <a:t>8</a:t>
            </a:r>
            <a:r>
              <a:rPr lang="zh-CN" altLang="en-US" sz="3600" b="1" dirty="0">
                <a:latin typeface="Times New Roman" panose="02020603050405020304" pitchFamily="18" charset="0"/>
              </a:rPr>
              <a:t>（     ）</a:t>
            </a:r>
            <a:r>
              <a:rPr lang="en-US" altLang="zh-CN" sz="3600" b="1" dirty="0">
                <a:latin typeface="Times New Roman" panose="02020603050405020304" pitchFamily="18" charset="0"/>
              </a:rPr>
              <a:t>50</a:t>
            </a:r>
            <a:r>
              <a:rPr lang="zh-CN" altLang="en-US" sz="3600" b="1" dirty="0">
                <a:latin typeface="Times New Roman" panose="02020603050405020304" pitchFamily="18" charset="0"/>
              </a:rPr>
              <a:t>（         ）开始上数学课，过了</a:t>
            </a:r>
            <a:r>
              <a:rPr lang="en-US" altLang="zh-CN" sz="3600" b="1" dirty="0">
                <a:latin typeface="Times New Roman" panose="02020603050405020304" pitchFamily="18" charset="0"/>
              </a:rPr>
              <a:t>40</a:t>
            </a:r>
            <a:r>
              <a:rPr lang="zh-CN" altLang="en-US" sz="3600" b="1" dirty="0">
                <a:latin typeface="Times New Roman" panose="02020603050405020304" pitchFamily="18" charset="0"/>
              </a:rPr>
              <a:t>（       ）下课。</a:t>
            </a:r>
            <a:r>
              <a:rPr lang="en-US" altLang="zh-CN" sz="3600" b="1" dirty="0">
                <a:latin typeface="Times New Roman" panose="02020603050405020304" pitchFamily="18" charset="0"/>
              </a:rPr>
              <a:t>……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5120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88913"/>
            <a:ext cx="1773237" cy="19891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1042988" y="2205038"/>
            <a:ext cx="6769100" cy="3449637"/>
            <a:chOff x="0" y="0"/>
            <a:chExt cx="4264" cy="2173"/>
          </a:xfrm>
        </p:grpSpPr>
        <p:sp>
          <p:nvSpPr>
            <p:cNvPr id="51206" name="Rectangle 6"/>
            <p:cNvSpPr/>
            <p:nvPr/>
          </p:nvSpPr>
          <p:spPr>
            <a:xfrm>
              <a:off x="681" y="573"/>
              <a:ext cx="288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dirty="0">
                  <a:latin typeface="Times New Roman" panose="02020603050405020304" pitchFamily="18" charset="0"/>
                </a:rPr>
                <a:t>  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51207" name="Text Box 7"/>
            <p:cNvSpPr txBox="1"/>
            <p:nvPr/>
          </p:nvSpPr>
          <p:spPr>
            <a:xfrm>
              <a:off x="1180" y="0"/>
              <a:ext cx="2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时</a:t>
              </a:r>
              <a:endPara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51208" name="Rectangle 8"/>
            <p:cNvSpPr/>
            <p:nvPr/>
          </p:nvSpPr>
          <p:spPr>
            <a:xfrm>
              <a:off x="3720" y="45"/>
              <a:ext cx="405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分</a:t>
              </a:r>
              <a:endPara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51209" name="Text Box 9"/>
            <p:cNvSpPr txBox="1"/>
            <p:nvPr/>
          </p:nvSpPr>
          <p:spPr>
            <a:xfrm>
              <a:off x="2677" y="363"/>
              <a:ext cx="2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分</a:t>
              </a:r>
              <a:endPara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51210" name="Text Box 10"/>
            <p:cNvSpPr txBox="1"/>
            <p:nvPr/>
          </p:nvSpPr>
          <p:spPr>
            <a:xfrm>
              <a:off x="2314" y="726"/>
              <a:ext cx="2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秒</a:t>
              </a:r>
              <a:endPara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51211" name="Text Box 11"/>
            <p:cNvSpPr txBox="1"/>
            <p:nvPr/>
          </p:nvSpPr>
          <p:spPr>
            <a:xfrm>
              <a:off x="46" y="1089"/>
              <a:ext cx="2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米</a:t>
              </a:r>
              <a:endPara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51212" name="Text Box 12"/>
            <p:cNvSpPr txBox="1"/>
            <p:nvPr/>
          </p:nvSpPr>
          <p:spPr>
            <a:xfrm>
              <a:off x="2042" y="1406"/>
              <a:ext cx="2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秒</a:t>
              </a:r>
              <a:endPara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51213" name="Text Box 13"/>
            <p:cNvSpPr txBox="1"/>
            <p:nvPr/>
          </p:nvSpPr>
          <p:spPr>
            <a:xfrm>
              <a:off x="3357" y="1406"/>
              <a:ext cx="2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时</a:t>
              </a:r>
              <a:endPara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51214" name="Text Box 14"/>
            <p:cNvSpPr txBox="1"/>
            <p:nvPr/>
          </p:nvSpPr>
          <p:spPr>
            <a:xfrm>
              <a:off x="0" y="1724"/>
              <a:ext cx="2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分</a:t>
              </a:r>
              <a:endPara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  <p:sp>
          <p:nvSpPr>
            <p:cNvPr id="51215" name="Text Box 15"/>
            <p:cNvSpPr txBox="1"/>
            <p:nvPr/>
          </p:nvSpPr>
          <p:spPr>
            <a:xfrm>
              <a:off x="3992" y="1769"/>
              <a:ext cx="2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0030101010101" pitchFamily="49" charset="-122"/>
                </a:rPr>
                <a:t>分</a:t>
              </a:r>
              <a:endPara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4400" b="1" i="1" u="sng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楷体_GB2312" panose="02010609030101010101" pitchFamily="1" charset="-122"/>
                <a:cs typeface="+mj-cs"/>
              </a:rPr>
              <a:t>找一找，改一改</a:t>
            </a:r>
            <a:endParaRPr kumimoji="0" lang="zh-CN" sz="4400" b="1" i="1" u="sng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楷体_GB2312" panose="02010609030101010101" pitchFamily="1" charset="-122"/>
              <a:cs typeface="+mj-cs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>
          <a:xfrm>
            <a:off x="827088" y="1774825"/>
            <a:ext cx="7772400" cy="4141788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dirty="0">
                <a:solidFill>
                  <a:srgbClr val="008000"/>
                </a:solidFill>
              </a:rPr>
              <a:t>      有一个小马虎要来咱班作客，我们先来听听他的一篇日记，你能发现其中的错误并改正吗？</a:t>
            </a:r>
            <a:endParaRPr lang="zh-CN" altLang="en-US" dirty="0">
              <a:solidFill>
                <a:srgbClr val="008000"/>
              </a:solidFill>
            </a:endParaRPr>
          </a:p>
          <a:p>
            <a:pPr eaLnBrk="1" hangingPunct="1">
              <a:buNone/>
            </a:pPr>
            <a:r>
              <a:rPr lang="zh-CN" altLang="en-US" dirty="0">
                <a:solidFill>
                  <a:srgbClr val="008000"/>
                </a:solidFill>
              </a:rPr>
              <a:t>     “我每天总是早早起床，读</a:t>
            </a:r>
            <a:r>
              <a:rPr lang="en-US" altLang="zh-CN" dirty="0">
                <a:solidFill>
                  <a:srgbClr val="008000"/>
                </a:solidFill>
              </a:rPr>
              <a:t>20   </a:t>
            </a:r>
            <a:r>
              <a:rPr lang="zh-CN" altLang="en-US" dirty="0">
                <a:solidFill>
                  <a:srgbClr val="008000"/>
                </a:solidFill>
              </a:rPr>
              <a:t>语文书才吃早饭。我花了</a:t>
            </a:r>
            <a:r>
              <a:rPr lang="en-US" altLang="zh-CN" dirty="0">
                <a:solidFill>
                  <a:srgbClr val="008000"/>
                </a:solidFill>
              </a:rPr>
              <a:t>15   </a:t>
            </a:r>
            <a:r>
              <a:rPr lang="zh-CN" altLang="en-US" dirty="0">
                <a:solidFill>
                  <a:srgbClr val="008000"/>
                </a:solidFill>
              </a:rPr>
              <a:t>就把早饭吃得干干净净。上午的体育课上，我跑</a:t>
            </a:r>
            <a:r>
              <a:rPr lang="en-US" altLang="zh-CN" dirty="0">
                <a:solidFill>
                  <a:srgbClr val="008000"/>
                </a:solidFill>
              </a:rPr>
              <a:t>50</a:t>
            </a:r>
            <a:r>
              <a:rPr lang="zh-CN" altLang="en-US" dirty="0">
                <a:solidFill>
                  <a:srgbClr val="008000"/>
                </a:solidFill>
              </a:rPr>
              <a:t>米只用了</a:t>
            </a:r>
            <a:r>
              <a:rPr lang="en-US" altLang="zh-CN" dirty="0">
                <a:solidFill>
                  <a:srgbClr val="008000"/>
                </a:solidFill>
              </a:rPr>
              <a:t>12   </a:t>
            </a:r>
            <a:r>
              <a:rPr lang="zh-CN" altLang="en-US" dirty="0">
                <a:solidFill>
                  <a:srgbClr val="008000"/>
                </a:solidFill>
              </a:rPr>
              <a:t>，全班第一名。晚上，我经常会陪爷爷看</a:t>
            </a:r>
            <a:r>
              <a:rPr lang="en-US" altLang="zh-CN" dirty="0">
                <a:solidFill>
                  <a:srgbClr val="008000"/>
                </a:solidFill>
              </a:rPr>
              <a:t>30   </a:t>
            </a:r>
            <a:r>
              <a:rPr lang="zh-CN" altLang="en-US" dirty="0">
                <a:solidFill>
                  <a:srgbClr val="008000"/>
                </a:solidFill>
              </a:rPr>
              <a:t>的新闻联播。”</a:t>
            </a:r>
            <a:endParaRPr lang="zh-CN" altLang="en-US" dirty="0">
              <a:solidFill>
                <a:srgbClr val="008000"/>
              </a:solidFill>
            </a:endParaRPr>
          </a:p>
          <a:p>
            <a:pPr eaLnBrk="1" hangingPunct="1">
              <a:buNone/>
            </a:pPr>
            <a:endParaRPr lang="zh-CN" altLang="en-US" dirty="0">
              <a:ea typeface="楷体_GB2312" panose="02010609030101010101" pitchFamily="1" charset="-122"/>
            </a:endParaRPr>
          </a:p>
        </p:txBody>
      </p:sp>
      <p:pic>
        <p:nvPicPr>
          <p:cNvPr id="53252" name="雷鸣般的掌声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3561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WordArt 5"/>
          <p:cNvSpPr/>
          <p:nvPr/>
        </p:nvSpPr>
        <p:spPr>
          <a:xfrm>
            <a:off x="10134600" y="4267200"/>
            <a:ext cx="457200" cy="360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616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30" name="WordArt 6"/>
          <p:cNvSpPr/>
          <p:nvPr/>
        </p:nvSpPr>
        <p:spPr>
          <a:xfrm>
            <a:off x="9677400" y="5181600"/>
            <a:ext cx="792163" cy="358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31" name="WordArt 7"/>
          <p:cNvSpPr/>
          <p:nvPr/>
        </p:nvSpPr>
        <p:spPr>
          <a:xfrm>
            <a:off x="10058400" y="6096000"/>
            <a:ext cx="288925" cy="358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秒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32" name="WordArt 8"/>
          <p:cNvSpPr/>
          <p:nvPr/>
        </p:nvSpPr>
        <p:spPr>
          <a:xfrm>
            <a:off x="11049000" y="5791200"/>
            <a:ext cx="792163" cy="288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653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572250" y="3286125"/>
            <a:ext cx="838200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时</a:t>
            </a:r>
            <a:endParaRPr kumimoji="0" lang="zh-CN" altLang="en-US" sz="3200" b="1" kern="1200" cap="none" spc="0" normalizeH="0" baseline="0" noProof="0" dirty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714875" y="3857625"/>
            <a:ext cx="838200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秒</a:t>
            </a:r>
            <a:endParaRPr kumimoji="0" lang="zh-CN" altLang="en-US" sz="3200" b="1" kern="1200" cap="none" spc="0" normalizeH="0" baseline="0" noProof="0" dirty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214563" y="4786313"/>
            <a:ext cx="838200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</a:t>
            </a:r>
            <a:endParaRPr kumimoji="0" lang="zh-CN" altLang="en-US" sz="3200" b="1" kern="1200" cap="none" spc="0" normalizeH="0" baseline="0" noProof="0" dirty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429000" y="5286375"/>
            <a:ext cx="838200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秒</a:t>
            </a:r>
            <a:endParaRPr kumimoji="0" lang="zh-CN" altLang="en-US" sz="3200" b="1" kern="1200" cap="none" spc="0" normalizeH="0" baseline="0" noProof="0" dirty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715125" y="3286125"/>
            <a:ext cx="623888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</a:t>
            </a:r>
            <a:endParaRPr kumimoji="0" lang="zh-CN" altLang="en-US" sz="3200" b="1" kern="1200" cap="none" spc="0" normalizeH="0" baseline="0" noProof="0" dirty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714875" y="3786188"/>
            <a:ext cx="838200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</a:t>
            </a:r>
            <a:endParaRPr kumimoji="0" lang="zh-CN" altLang="en-US" sz="3200" b="1" kern="1200" cap="none" spc="0" normalizeH="0" baseline="0" noProof="0" dirty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214563" y="4714875"/>
            <a:ext cx="838200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秒</a:t>
            </a:r>
            <a:endParaRPr kumimoji="0" lang="zh-CN" altLang="en-US" sz="3200" b="1" kern="1200" cap="none" spc="0" normalizeH="0" baseline="0" noProof="0" dirty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3500438" y="5286375"/>
            <a:ext cx="838200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</a:t>
            </a:r>
            <a:endParaRPr kumimoji="0" lang="zh-CN" altLang="en-US" sz="3200" b="1" kern="1200" cap="none" spc="0" normalizeH="0" baseline="0" noProof="0" dirty="0" smtClean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36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325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32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audio>
          </p:childTnLst>
        </p:cTn>
      </p:par>
    </p:tnLst>
    <p:bldLst>
      <p:bldP spid="53257" grpId="0"/>
      <p:bldP spid="53259" grpId="0"/>
      <p:bldP spid="53261" grpId="0"/>
      <p:bldP spid="53262" grpId="0"/>
      <p:bldP spid="53263" grpId="0"/>
      <p:bldP spid="532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2" descr="35368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1493" b="14745"/>
          <a:stretch>
            <a:fillRect/>
          </a:stretch>
        </p:blipFill>
        <p:spPr>
          <a:xfrm>
            <a:off x="4724400" y="-223837"/>
            <a:ext cx="3970338" cy="438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WordArt 3"/>
          <p:cNvSpPr/>
          <p:nvPr/>
        </p:nvSpPr>
        <p:spPr>
          <a:xfrm>
            <a:off x="900113" y="1341438"/>
            <a:ext cx="22479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6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动动脑：</a:t>
            </a:r>
            <a:endParaRPr lang="zh-CN" altLang="en-US" sz="44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6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7162800" cy="1920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0030101010101" pitchFamily="49" charset="-122"/>
                <a:cs typeface="+mn-cs"/>
              </a:rPr>
              <a:t>秒针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从数字</a:t>
            </a:r>
            <a:r>
              <a:rPr kumimoji="0" 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走到数字</a:t>
            </a:r>
            <a:r>
              <a:rPr kumimoji="0" 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经过多长时间</a:t>
            </a:r>
            <a:r>
              <a:rPr kumimoji="0" lang="zh-CN" altLang="en-US" sz="3000" i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？</a:t>
            </a:r>
            <a:endParaRPr kumimoji="0" lang="zh-CN" altLang="en-US" sz="3000" i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0030101010101" pitchFamily="49" charset="-122"/>
                <a:cs typeface="+mn-cs"/>
              </a:rPr>
              <a:t>分针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从数字</a:t>
            </a:r>
            <a:r>
              <a:rPr kumimoji="0" 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走到数字</a:t>
            </a:r>
            <a:r>
              <a:rPr kumimoji="0" 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经过多长时间</a:t>
            </a:r>
            <a:r>
              <a:rPr kumimoji="0" lang="zh-CN" altLang="en-US" sz="3000" i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？</a:t>
            </a:r>
            <a:endParaRPr kumimoji="0" lang="zh-CN" altLang="en-US" sz="3000" i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0030101010101" pitchFamily="49" charset="-122"/>
                <a:cs typeface="+mn-cs"/>
              </a:rPr>
              <a:t>时针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从数字</a:t>
            </a:r>
            <a:r>
              <a:rPr kumimoji="0" 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走到数字</a:t>
            </a:r>
            <a:r>
              <a:rPr kumimoji="0" 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r>
            <a:r>
              <a:rPr kumimoji="0" lang="zh-CN" altLang="en-US" sz="3000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经过多长时间</a:t>
            </a:r>
            <a:r>
              <a:rPr kumimoji="0" lang="zh-CN" altLang="en-US" sz="3000" i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？</a:t>
            </a:r>
            <a:endParaRPr kumimoji="0" lang="zh-CN" altLang="en-US" sz="3000" i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Text Box 2"/>
          <p:cNvSpPr txBox="1"/>
          <p:nvPr/>
        </p:nvSpPr>
        <p:spPr>
          <a:xfrm>
            <a:off x="684213" y="1268413"/>
            <a:ext cx="7850187" cy="457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</a:rPr>
              <a:t>       时间是一分一秒积累起来的,今天我们用了</a:t>
            </a:r>
            <a:r>
              <a:rPr lang="en-US" altLang="zh-CN" sz="4000" b="1" dirty="0">
                <a:solidFill>
                  <a:srgbClr val="3366FF"/>
                </a:solidFill>
                <a:latin typeface="Arial" panose="020B0604020202020204" pitchFamily="34" charset="0"/>
              </a:rPr>
              <a:t>40</a:t>
            </a:r>
            <a:r>
              <a:rPr lang="zh-CN" altLang="en-US" sz="4000" b="1" dirty="0">
                <a:solidFill>
                  <a:srgbClr val="3366FF"/>
                </a:solidFill>
                <a:latin typeface="Arial" panose="020B0604020202020204" pitchFamily="34" charset="0"/>
              </a:rPr>
              <a:t>分钟学习了这么多知识,以后我们也会像今天这样珍惜分分秒秒,让我们永远铭记古人的教诲:一寸光阴一寸金,寸金难买寸光阴;</a:t>
            </a:r>
            <a:endParaRPr lang="zh-CN" altLang="en-US" sz="4000" b="1" dirty="0">
              <a:solidFill>
                <a:srgbClr val="3366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5299" name="dqsj.mid">
            <a:hlinkClick r:id="" action="ppaction://media"/>
          </p:cNvPr>
          <p:cNvPicPr>
            <a:picLocks noGrp="1" noRot="1" noChangeAspect="1"/>
          </p:cNvPicPr>
          <p:nvPr>
            <p:ph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7812088" y="5661025"/>
            <a:ext cx="304800" cy="304800"/>
          </a:xfrm>
          <a:ln/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41" fill="hold"/>
                                        <p:tgtEl>
                                          <p:spTgt spid="55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299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Picture 2" descr="477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19050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Rectangle 3"/>
          <p:cNvSpPr/>
          <p:nvPr/>
        </p:nvSpPr>
        <p:spPr>
          <a:xfrm>
            <a:off x="2771775" y="1125538"/>
            <a:ext cx="5689600" cy="1189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7200" b="1" dirty="0">
                <a:latin typeface="Arial" panose="020B0604020202020204" pitchFamily="34" charset="0"/>
              </a:rPr>
              <a:t>时间名言欣赏</a:t>
            </a:r>
            <a:endParaRPr lang="zh-CN" altLang="en-US" sz="7200" b="1" dirty="0">
              <a:latin typeface="Arial" panose="020B0604020202020204" pitchFamily="34" charset="0"/>
            </a:endParaRPr>
          </a:p>
        </p:txBody>
      </p:sp>
      <p:sp>
        <p:nvSpPr>
          <p:cNvPr id="55300" name="Rectangle 4"/>
          <p:cNvSpPr/>
          <p:nvPr/>
        </p:nvSpPr>
        <p:spPr>
          <a:xfrm>
            <a:off x="900113" y="3357563"/>
            <a:ext cx="774065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latin typeface="Arial" panose="020B0604020202020204" pitchFamily="34" charset="0"/>
              </a:rPr>
              <a:t>时间就是生命，</a:t>
            </a:r>
            <a:endParaRPr lang="zh-CN" altLang="en-US" sz="4000" dirty="0">
              <a:latin typeface="Arial" panose="020B0604020202020204" pitchFamily="34" charset="0"/>
            </a:endParaRPr>
          </a:p>
          <a:p>
            <a:r>
              <a:rPr lang="zh-CN" altLang="en-US" sz="4000" dirty="0">
                <a:latin typeface="Arial" panose="020B0604020202020204" pitchFamily="34" charset="0"/>
              </a:rPr>
              <a:t>时间就是速度，</a:t>
            </a:r>
            <a:endParaRPr lang="zh-CN" altLang="en-US" sz="4000" dirty="0">
              <a:latin typeface="Arial" panose="020B0604020202020204" pitchFamily="34" charset="0"/>
            </a:endParaRPr>
          </a:p>
          <a:p>
            <a:r>
              <a:rPr lang="zh-CN" altLang="en-US" sz="4000" dirty="0">
                <a:latin typeface="Arial" panose="020B0604020202020204" pitchFamily="34" charset="0"/>
              </a:rPr>
              <a:t>时间就是力量。</a:t>
            </a:r>
            <a:endParaRPr lang="zh-CN" altLang="en-US" sz="4000" dirty="0">
              <a:latin typeface="Arial" panose="020B0604020202020204" pitchFamily="34" charset="0"/>
            </a:endParaRPr>
          </a:p>
          <a:p>
            <a:r>
              <a:rPr lang="zh-CN" altLang="en-US" sz="4000" dirty="0">
                <a:latin typeface="Arial" panose="020B0604020202020204" pitchFamily="34" charset="0"/>
              </a:rPr>
              <a:t>　　　　　　　　</a:t>
            </a:r>
            <a:r>
              <a:rPr lang="en-US" altLang="zh-CN" sz="4000" dirty="0">
                <a:latin typeface="Arial" panose="020B0604020202020204" pitchFamily="34" charset="0"/>
              </a:rPr>
              <a:t>----------</a:t>
            </a:r>
            <a:r>
              <a:rPr lang="zh-CN" altLang="en-US" sz="4000" dirty="0">
                <a:latin typeface="Arial" panose="020B0604020202020204" pitchFamily="34" charset="0"/>
              </a:rPr>
              <a:t>鲁迅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pic>
        <p:nvPicPr>
          <p:cNvPr id="56325" name="sbdadsn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350" y="61658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2"/>
          <p:cNvSpPr/>
          <p:nvPr/>
        </p:nvSpPr>
        <p:spPr>
          <a:xfrm>
            <a:off x="684213" y="3644900"/>
            <a:ext cx="7991475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latin typeface="Arial" panose="020B0604020202020204" pitchFamily="34" charset="0"/>
              </a:rPr>
              <a:t>时间应分配得精密</a:t>
            </a:r>
            <a:r>
              <a:rPr lang="en-US" altLang="zh-CN" sz="4000" dirty="0">
                <a:latin typeface="Arial" panose="020B0604020202020204" pitchFamily="34" charset="0"/>
              </a:rPr>
              <a:t>,</a:t>
            </a:r>
            <a:r>
              <a:rPr lang="zh-CN" altLang="en-US" sz="4000" dirty="0">
                <a:latin typeface="Arial" panose="020B0604020202020204" pitchFamily="34" charset="0"/>
              </a:rPr>
              <a:t>使每年、每月、每天和每小时都有特殊任务。</a:t>
            </a:r>
            <a:endParaRPr lang="zh-CN" altLang="en-US" sz="4000" dirty="0">
              <a:latin typeface="Arial" panose="020B0604020202020204" pitchFamily="34" charset="0"/>
            </a:endParaRPr>
          </a:p>
          <a:p>
            <a:pPr algn="ctr"/>
            <a:endParaRPr lang="zh-CN" altLang="en-US" sz="4000" dirty="0">
              <a:latin typeface="Arial" panose="020B0604020202020204" pitchFamily="34" charset="0"/>
            </a:endParaRPr>
          </a:p>
          <a:p>
            <a:pPr algn="r"/>
            <a:r>
              <a:rPr lang="en-US" altLang="zh-CN" sz="4000" dirty="0">
                <a:latin typeface="Arial" panose="020B0604020202020204" pitchFamily="34" charset="0"/>
              </a:rPr>
              <a:t>--------</a:t>
            </a:r>
            <a:r>
              <a:rPr lang="zh-CN" altLang="en-US" sz="4000" dirty="0">
                <a:latin typeface="Arial" panose="020B0604020202020204" pitchFamily="34" charset="0"/>
              </a:rPr>
              <a:t>夸美纽斯</a:t>
            </a:r>
            <a:endParaRPr lang="zh-CN" altLang="en-US" sz="4000" dirty="0">
              <a:latin typeface="Arial" panose="020B0604020202020204" pitchFamily="34" charset="0"/>
            </a:endParaRPr>
          </a:p>
          <a:p>
            <a:pPr algn="r"/>
            <a:endParaRPr lang="zh-CN" altLang="en-US" sz="4000" dirty="0">
              <a:latin typeface="Arial" panose="020B0604020202020204" pitchFamily="34" charset="0"/>
            </a:endParaRPr>
          </a:p>
        </p:txBody>
      </p:sp>
      <p:pic>
        <p:nvPicPr>
          <p:cNvPr id="56323" name="Picture 3" descr="477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19050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Rectangle 4"/>
          <p:cNvSpPr/>
          <p:nvPr/>
        </p:nvSpPr>
        <p:spPr>
          <a:xfrm>
            <a:off x="2771775" y="1125538"/>
            <a:ext cx="5689600" cy="1189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7200" b="1" dirty="0">
                <a:latin typeface="Arial" panose="020B0604020202020204" pitchFamily="34" charset="0"/>
              </a:rPr>
              <a:t>时间名言欣赏</a:t>
            </a:r>
            <a:endParaRPr lang="zh-CN" altLang="en-US" sz="7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/>
          <p:nvPr/>
        </p:nvSpPr>
        <p:spPr>
          <a:xfrm>
            <a:off x="971550" y="3644900"/>
            <a:ext cx="7127875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000" dirty="0">
                <a:latin typeface="Arial" panose="020B0604020202020204" pitchFamily="34" charset="0"/>
              </a:rPr>
              <a:t>赢得了时间就是赢得了一切。</a:t>
            </a:r>
            <a:endParaRPr lang="zh-CN" altLang="en-US" sz="4000" dirty="0">
              <a:latin typeface="Arial" panose="020B0604020202020204" pitchFamily="34" charset="0"/>
            </a:endParaRPr>
          </a:p>
          <a:p>
            <a:pPr algn="ctr"/>
            <a:endParaRPr lang="zh-CN" altLang="en-US" sz="4000" dirty="0">
              <a:latin typeface="Arial" panose="020B0604020202020204" pitchFamily="34" charset="0"/>
            </a:endParaRPr>
          </a:p>
          <a:p>
            <a:pPr algn="r"/>
            <a:r>
              <a:rPr lang="en-US" altLang="zh-CN" sz="4000" dirty="0">
                <a:latin typeface="Arial" panose="020B0604020202020204" pitchFamily="34" charset="0"/>
              </a:rPr>
              <a:t>----------</a:t>
            </a:r>
            <a:r>
              <a:rPr lang="zh-CN" altLang="en-US" sz="4000" dirty="0">
                <a:latin typeface="Arial" panose="020B0604020202020204" pitchFamily="34" charset="0"/>
              </a:rPr>
              <a:t>列宁</a:t>
            </a:r>
            <a:endParaRPr lang="zh-CN" altLang="en-US" sz="4000" dirty="0">
              <a:latin typeface="Arial" panose="020B0604020202020204" pitchFamily="34" charset="0"/>
            </a:endParaRPr>
          </a:p>
          <a:p>
            <a:pPr algn="r"/>
            <a:endParaRPr lang="zh-CN" altLang="en-US" sz="4000" dirty="0">
              <a:latin typeface="Arial" panose="020B0604020202020204" pitchFamily="34" charset="0"/>
            </a:endParaRPr>
          </a:p>
        </p:txBody>
      </p:sp>
      <p:pic>
        <p:nvPicPr>
          <p:cNvPr id="57347" name="Picture 3" descr="477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19050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8" name="Rectangle 4"/>
          <p:cNvSpPr/>
          <p:nvPr/>
        </p:nvSpPr>
        <p:spPr>
          <a:xfrm>
            <a:off x="2771775" y="1125538"/>
            <a:ext cx="5689600" cy="1189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7200" b="1" dirty="0">
                <a:latin typeface="Arial" panose="020B0604020202020204" pitchFamily="34" charset="0"/>
              </a:rPr>
              <a:t>时间名言欣赏</a:t>
            </a:r>
            <a:endParaRPr lang="zh-CN" altLang="en-US" sz="7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/>
          <p:nvPr/>
        </p:nvSpPr>
        <p:spPr>
          <a:xfrm>
            <a:off x="1331913" y="3500438"/>
            <a:ext cx="69850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latin typeface="Arial" panose="020B0604020202020204" pitchFamily="34" charset="0"/>
              </a:rPr>
              <a:t>时间就象海绵里的水，只要愿挤，总还是有的。</a:t>
            </a:r>
            <a:endParaRPr lang="zh-CN" altLang="en-US" sz="4000" dirty="0">
              <a:latin typeface="Arial" panose="020B0604020202020204" pitchFamily="34" charset="0"/>
            </a:endParaRPr>
          </a:p>
          <a:p>
            <a:r>
              <a:rPr lang="zh-CN" altLang="en-US" sz="4000" dirty="0">
                <a:latin typeface="Arial" panose="020B0604020202020204" pitchFamily="34" charset="0"/>
              </a:rPr>
              <a:t>　　　　　　　　</a:t>
            </a:r>
            <a:r>
              <a:rPr lang="en-US" altLang="zh-CN" sz="4000" dirty="0">
                <a:latin typeface="Arial" panose="020B0604020202020204" pitchFamily="34" charset="0"/>
              </a:rPr>
              <a:t>--------</a:t>
            </a:r>
            <a:r>
              <a:rPr lang="zh-CN" altLang="en-US" sz="4000" dirty="0">
                <a:latin typeface="Arial" panose="020B0604020202020204" pitchFamily="34" charset="0"/>
              </a:rPr>
              <a:t>鲁迅　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pic>
        <p:nvPicPr>
          <p:cNvPr id="58371" name="Picture 3" descr="477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19050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2" name="Rectangle 4"/>
          <p:cNvSpPr/>
          <p:nvPr/>
        </p:nvSpPr>
        <p:spPr>
          <a:xfrm>
            <a:off x="2771775" y="1125538"/>
            <a:ext cx="5689600" cy="1189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7200" b="1" dirty="0">
                <a:latin typeface="Arial" panose="020B0604020202020204" pitchFamily="34" charset="0"/>
              </a:rPr>
              <a:t>时间名言欣赏</a:t>
            </a:r>
            <a:endParaRPr lang="zh-CN" altLang="en-US" sz="7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2" descr="477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19050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Rectangle 3"/>
          <p:cNvSpPr/>
          <p:nvPr/>
        </p:nvSpPr>
        <p:spPr>
          <a:xfrm>
            <a:off x="2771775" y="1125538"/>
            <a:ext cx="5689600" cy="1189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7200" b="1" dirty="0">
                <a:latin typeface="Arial" panose="020B0604020202020204" pitchFamily="34" charset="0"/>
              </a:rPr>
              <a:t>时间名言欣赏</a:t>
            </a:r>
            <a:endParaRPr lang="zh-CN" altLang="en-US" sz="7200" b="1" dirty="0">
              <a:latin typeface="Arial" panose="020B0604020202020204" pitchFamily="34" charset="0"/>
            </a:endParaRPr>
          </a:p>
        </p:txBody>
      </p:sp>
      <p:sp>
        <p:nvSpPr>
          <p:cNvPr id="59396" name="Rectangle 4"/>
          <p:cNvSpPr/>
          <p:nvPr/>
        </p:nvSpPr>
        <p:spPr>
          <a:xfrm>
            <a:off x="395288" y="3716338"/>
            <a:ext cx="8280400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dirty="0">
                <a:latin typeface="Arial" panose="020B0604020202020204" pitchFamily="34" charset="0"/>
              </a:rPr>
              <a:t>放弃时间的人，时间也放弃他。</a:t>
            </a:r>
            <a:endParaRPr lang="zh-CN" altLang="en-US" sz="4400" dirty="0">
              <a:latin typeface="Arial" panose="020B0604020202020204" pitchFamily="34" charset="0"/>
            </a:endParaRPr>
          </a:p>
          <a:p>
            <a:endParaRPr lang="zh-CN" altLang="en-US" sz="4400" dirty="0">
              <a:latin typeface="Arial" panose="020B0604020202020204" pitchFamily="34" charset="0"/>
            </a:endParaRPr>
          </a:p>
          <a:p>
            <a:r>
              <a:rPr lang="zh-CN" altLang="en-US" sz="4400" dirty="0">
                <a:latin typeface="Arial" panose="020B0604020202020204" pitchFamily="34" charset="0"/>
              </a:rPr>
              <a:t>　　　　　　　　</a:t>
            </a:r>
            <a:r>
              <a:rPr lang="en-US" altLang="zh-CN" sz="4400" dirty="0">
                <a:latin typeface="Arial" panose="020B0604020202020204" pitchFamily="34" charset="0"/>
              </a:rPr>
              <a:t>----</a:t>
            </a:r>
            <a:r>
              <a:rPr lang="zh-CN" altLang="en-US" sz="4400" dirty="0">
                <a:latin typeface="Arial" panose="020B0604020202020204" pitchFamily="34" charset="0"/>
              </a:rPr>
              <a:t>莎士比亚</a:t>
            </a:r>
            <a:endParaRPr lang="zh-CN" altLang="en-US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Picture 2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02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WordArt 3"/>
          <p:cNvSpPr>
            <a:spLocks noChangeArrowheads="1" noChangeShapeType="1"/>
          </p:cNvSpPr>
          <p:nvPr/>
        </p:nvSpPr>
        <p:spPr bwMode="auto">
          <a:xfrm>
            <a:off x="2362200" y="0"/>
            <a:ext cx="4267200" cy="1219200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3600" b="0" i="0" u="none" strike="noStrike" kern="1200" cap="none" spc="0" normalizeH="0" baseline="0" noProof="0" smtClean="0">
                <a:ln w="9525" cmpd="sng">
                  <a:solidFill>
                    <a:srgbClr val="000000"/>
                  </a:solidFill>
                  <a:round/>
                </a:ln>
                <a:solidFill>
                  <a:srgbClr val="CC33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秒之争</a:t>
            </a:r>
            <a:endParaRPr kumimoji="0" lang="zh-CN" altLang="en-US" sz="3600" b="0" i="0" u="none" strike="noStrike" kern="1200" cap="none" spc="0" normalizeH="0" baseline="0" noProof="0" smtClean="0">
              <a:ln w="9525" cmpd="sng">
                <a:solidFill>
                  <a:srgbClr val="000000"/>
                </a:solidFill>
                <a:round/>
              </a:ln>
              <a:solidFill>
                <a:srgbClr val="CC33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44" name="Text Box 4"/>
          <p:cNvSpPr txBox="1"/>
          <p:nvPr/>
        </p:nvSpPr>
        <p:spPr>
          <a:xfrm>
            <a:off x="609600" y="1371600"/>
            <a:ext cx="8534400" cy="5027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香港回归仪式曾经历了一场“一秒之争”。在交接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仪式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上，英国要将降英国国旗和演奏英国国歌持续至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月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30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日最后一秒才结束，要求中国推迟一秒，即在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月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日零时零分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秒才开始升中国国旗和演奏中国国歌，但中共中央坚决拒绝。必须在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1997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年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月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日零时零分零秒准时奏响中国国歌。我们已经等了一百多年了，一秒钟都不能再等了。最后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在中央的一再坚持下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国旗终于在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月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日零时零分零秒准时的在香港升起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这就是鲜为人知的“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秒之争”。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1044575" y="2492375"/>
            <a:ext cx="73787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latin typeface="Arial" panose="020B0604020202020204" pitchFamily="34" charset="0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</a:rPr>
              <a:t>想一想，生活中你见过哪些地方用到“秒”这个时间单位呢</a:t>
            </a:r>
            <a:r>
              <a:rPr lang="en-US" altLang="zh-CN" sz="3200" b="1" dirty="0">
                <a:latin typeface="Arial" panose="020B0604020202020204" pitchFamily="34" charset="0"/>
              </a:rPr>
              <a:t>? 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WordArt 2"/>
          <p:cNvSpPr/>
          <p:nvPr/>
        </p:nvSpPr>
        <p:spPr>
          <a:xfrm>
            <a:off x="2555875" y="549275"/>
            <a:ext cx="45434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春节联欢晚会倒计时</a:t>
            </a:r>
            <a:endParaRPr lang="zh-CN" altLang="en-US" sz="400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17411" name="春晚倒计时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92275" y="1268413"/>
            <a:ext cx="6121400" cy="459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video>
              <p:cMediaNode vol="62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神舟十号发射倒计时</a:t>
            </a:r>
            <a:endParaRPr lang="zh-CN" altLang="en-US" dirty="0"/>
          </a:p>
        </p:txBody>
      </p:sp>
      <p:pic>
        <p:nvPicPr>
          <p:cNvPr id="18435" name="神六发射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92275" y="1196975"/>
            <a:ext cx="6121400" cy="459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马路红绿灯</a:t>
            </a:r>
            <a:endParaRPr lang="zh-CN" altLang="en-US" dirty="0"/>
          </a:p>
        </p:txBody>
      </p:sp>
      <p:pic>
        <p:nvPicPr>
          <p:cNvPr id="19459" name="Picture 3" descr="1089180378843"/>
          <p:cNvPicPr>
            <a:picLocks noChangeAspect="1"/>
          </p:cNvPicPr>
          <p:nvPr/>
        </p:nvPicPr>
        <p:blipFill>
          <a:blip r:embed="rId1"/>
          <a:srcRect l="5382" t="8333" r="30975" b="39507"/>
          <a:stretch>
            <a:fillRect/>
          </a:stretch>
        </p:blipFill>
        <p:spPr>
          <a:xfrm>
            <a:off x="1187450" y="1557338"/>
            <a:ext cx="6983413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红绿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557338"/>
            <a:ext cx="6985000" cy="5240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4800" dirty="0"/>
              <a:t>记录比赛成绩</a:t>
            </a:r>
            <a:endParaRPr lang="zh-CN" altLang="en-US" sz="4800" dirty="0"/>
          </a:p>
        </p:txBody>
      </p:sp>
      <p:sp>
        <p:nvSpPr>
          <p:cNvPr id="20483" name="Line 3"/>
          <p:cNvSpPr/>
          <p:nvPr/>
        </p:nvSpPr>
        <p:spPr>
          <a:xfrm flipV="1">
            <a:off x="7740650" y="4292600"/>
            <a:ext cx="1008063" cy="215900"/>
          </a:xfrm>
          <a:prstGeom prst="line">
            <a:avLst/>
          </a:prstGeom>
          <a:ln w="9207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pic>
        <p:nvPicPr>
          <p:cNvPr id="20484" name="Picture 4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1268413"/>
            <a:ext cx="6369050" cy="4776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_3">
  <a:themeElements>
    <a:clrScheme name="默认设计模板_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_3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ends_2">
  <a:themeElements>
    <a:clrScheme name="Blends_2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_2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_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_2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_2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_2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_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_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ends_3">
  <a:themeElements>
    <a:clrScheme name="Blends_3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_3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_3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_3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_3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_3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_3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_3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默认设计模板_4">
  <a:themeElements>
    <a:clrScheme name="默认设计模板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4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lends_4">
  <a:themeElements>
    <a:clrScheme name="Blends_4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_4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_4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_4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_4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_4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_4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_4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2190</Words>
  <Application>WPS 演示</Application>
  <PresentationFormat>全屏显示(4:3)</PresentationFormat>
  <Paragraphs>357</Paragraphs>
  <Slides>49</Slides>
  <Notes>0</Notes>
  <HiddenSlides>1</HiddenSlides>
  <MMClips>11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49</vt:i4>
      </vt:variant>
    </vt:vector>
  </HeadingPairs>
  <TitlesOfParts>
    <vt:vector size="79" baseType="lpstr">
      <vt:lpstr>Arial</vt:lpstr>
      <vt:lpstr>宋体</vt:lpstr>
      <vt:lpstr>Wingdings</vt:lpstr>
      <vt:lpstr>Times New Roman</vt:lpstr>
      <vt:lpstr>Tahoma</vt:lpstr>
      <vt:lpstr>黑体</vt:lpstr>
      <vt:lpstr>方正舒体</vt:lpstr>
      <vt:lpstr>楷体_GB2312</vt:lpstr>
      <vt:lpstr>仿宋_GB2312</vt:lpstr>
      <vt:lpstr>华文新魏</vt:lpstr>
      <vt:lpstr>华文琥珀</vt:lpstr>
      <vt:lpstr>华文行楷</vt:lpstr>
      <vt:lpstr>隶书</vt:lpstr>
      <vt:lpstr>微软雅黑</vt:lpstr>
      <vt:lpstr>Arial Unicode MS</vt:lpstr>
      <vt:lpstr>默认设计模板</vt:lpstr>
      <vt:lpstr>默认设计模板_2</vt:lpstr>
      <vt:lpstr>默认设计模板_3</vt:lpstr>
      <vt:lpstr>Blends_2</vt:lpstr>
      <vt:lpstr>Blends_3</vt:lpstr>
      <vt:lpstr>默认设计模板_4</vt:lpstr>
      <vt:lpstr>Blends_4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炎黄科技</dc:creator>
  <cp:lastModifiedBy>Administrator</cp:lastModifiedBy>
  <cp:revision>87</cp:revision>
  <dcterms:created xsi:type="dcterms:W3CDTF">2005-11-07T09:26:27Z</dcterms:created>
  <dcterms:modified xsi:type="dcterms:W3CDTF">2018-02-28T07:56:40Z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