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  <p:sldId id="297" r:id="rId4"/>
    <p:sldId id="298" r:id="rId5"/>
    <p:sldId id="299" r:id="rId6"/>
    <p:sldId id="296" r:id="rId7"/>
    <p:sldId id="277" r:id="rId8"/>
    <p:sldId id="273" r:id="rId9"/>
    <p:sldId id="274" r:id="rId10"/>
    <p:sldId id="275" r:id="rId11"/>
    <p:sldId id="257" r:id="rId12"/>
    <p:sldId id="256" r:id="rId13"/>
    <p:sldId id="260" r:id="rId14"/>
    <p:sldId id="276" r:id="rId15"/>
    <p:sldId id="261" r:id="rId16"/>
    <p:sldId id="314" r:id="rId17"/>
    <p:sldId id="263" r:id="rId18"/>
    <p:sldId id="312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99"/>
    <a:srgbClr val="000066"/>
    <a:srgbClr val="006600"/>
    <a:srgbClr val="CC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 showGuides="1">
      <p:cViewPr varScale="1">
        <p:scale>
          <a:sx n="90" d="100"/>
          <a:sy n="90" d="100"/>
        </p:scale>
        <p:origin x="-948" y="-72"/>
      </p:cViewPr>
      <p:guideLst>
        <p:guide orient="horz" pos="216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9650"/>
            <a:ext cx="9144000" cy="347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sz="4000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副标题 2051"/>
          <p:cNvSpPr/>
          <p:nvPr>
            <p:ph type="subTitle" idx="1"/>
          </p:nvPr>
        </p:nvSpPr>
        <p:spPr>
          <a:xfrm>
            <a:off x="1371600" y="3789363"/>
            <a:ext cx="6400800" cy="105568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lvl="0" algn="ctr">
              <a:buNone/>
              <a:defRPr sz="3000"/>
            </a:lvl1pPr>
            <a:lvl2pPr lvl="1" algn="l">
              <a:buNone/>
              <a:defRPr sz="1600"/>
            </a:lvl2pPr>
            <a:lvl3pPr lvl="2" algn="l">
              <a:buNone/>
              <a:defRPr sz="1600"/>
            </a:lvl3pPr>
            <a:lvl4pPr lvl="3" algn="l">
              <a:buNone/>
              <a:defRPr sz="1600"/>
            </a:lvl4pPr>
            <a:lvl5pPr lvl="4" algn="l">
              <a:buNone/>
              <a:defRPr sz="1600"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ctr">
              <a:defRPr sz="1200" b="0">
                <a:solidFill>
                  <a:srgbClr val="898989"/>
                </a:solidFill>
              </a:defRPr>
            </a:lvl1pPr>
          </a:lstStyle>
          <a:p>
            <a:pPr lvl="0"/>
            <a:endParaRPr>
              <a:latin typeface="Arial" panose="020B0604020202020204" pitchFamily="34" charset="0"/>
            </a:endParaRPr>
          </a:p>
        </p:txBody>
      </p:sp>
      <p:pic>
        <p:nvPicPr>
          <p:cNvPr id="1027" name="图片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1009650"/>
            <a:ext cx="9144000" cy="347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标题 1027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9" name="文本占位符 102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914400" lvl="0" indent="-914400" algn="r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  <a:sym typeface="Calibri" panose="020F0502020204030204" pitchFamily="34" charset="0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  <a:sym typeface="Calibri" panose="020F0502020204030204" pitchFamily="34" charset="0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  <a:sym typeface="Calibri" panose="020F0502020204030204" pitchFamily="34" charset="0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E:/&#20108;&#24180;&#32423;&#19978;&#20876;&#25968;&#23398;/http:/www.cdedu.gov.cn/dasai2/xiaoxue/hh/lwm.bmp" TargetMode="External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1" Type="http://schemas.openxmlformats.org/officeDocument/2006/relationships/hyperlink" Target="http://sc.chinaz.com/biaoqing/120502167580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1" Type="http://schemas.openxmlformats.org/officeDocument/2006/relationships/hyperlink" Target="http://sc.chinaz.com/biaoqing/120502167580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13313" descr="E:/二年级上册数学/http:/www.cdedu.gov.cn/dasai2/xiaoxue/hh/lwm.bmp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矩形 13314"/>
          <p:cNvSpPr/>
          <p:nvPr/>
        </p:nvSpPr>
        <p:spPr>
          <a:xfrm>
            <a:off x="2339975" y="1196975"/>
            <a:ext cx="3960813" cy="16573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normAutofit/>
          </a:bodyPr>
          <a:p>
            <a:pPr algn="ctr"/>
            <a:r>
              <a:rPr lang="zh-CN" altLang="en-US" sz="44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latin typeface="华文新魏" panose="02010800040101010101" pitchFamily="2" charset="-122"/>
                <a:ea typeface="华文新魏" panose="02010800040101010101" pitchFamily="2" charset="-122"/>
              </a:rPr>
              <a:t>认识平面图</a:t>
            </a:r>
            <a:endParaRPr lang="zh-CN" altLang="en-US" sz="44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内容占位符 7169" descr="2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47625" y="3175"/>
            <a:ext cx="8845550" cy="4940300"/>
          </a:xfrm>
        </p:spPr>
      </p:pic>
      <p:sp>
        <p:nvSpPr>
          <p:cNvPr id="7171" name="文本框 7170"/>
          <p:cNvSpPr txBox="1"/>
          <p:nvPr/>
        </p:nvSpPr>
        <p:spPr>
          <a:xfrm>
            <a:off x="971550" y="4943475"/>
            <a:ext cx="7423150" cy="1736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青山小学教学楼在食堂的（   ）面。</a:t>
            </a:r>
            <a:endParaRPr lang="zh-CN" altLang="en-US" sz="3600" dirty="0">
              <a:latin typeface="Arial" panose="020B0604020202020204" pitchFamily="34" charset="0"/>
            </a:endParaRPr>
          </a:p>
          <a:p>
            <a:r>
              <a:rPr lang="zh-CN" altLang="en-US" sz="3600" dirty="0">
                <a:latin typeface="Arial" panose="020B0604020202020204" pitchFamily="34" charset="0"/>
              </a:rPr>
              <a:t>实验楼在食堂的（   ）面，</a:t>
            </a:r>
            <a:endParaRPr lang="zh-CN" altLang="en-US" sz="3600" dirty="0">
              <a:latin typeface="Arial" panose="020B0604020202020204" pitchFamily="34" charset="0"/>
            </a:endParaRPr>
          </a:p>
          <a:p>
            <a:r>
              <a:rPr lang="zh-CN" altLang="en-US" sz="3600" dirty="0">
                <a:latin typeface="Arial" panose="020B0604020202020204" pitchFamily="34" charset="0"/>
              </a:rPr>
              <a:t>在花坛的（   ）面。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6327775" y="4943475"/>
            <a:ext cx="690563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东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4572000" y="5421313"/>
            <a:ext cx="692150" cy="700087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南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文本框 7173"/>
          <p:cNvSpPr txBox="1"/>
          <p:nvPr/>
        </p:nvSpPr>
        <p:spPr>
          <a:xfrm>
            <a:off x="3203575" y="5978525"/>
            <a:ext cx="692150" cy="70167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北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/>
      <p:bldP spid="7173" grpId="0" bldLvl="0"/>
      <p:bldP spid="7174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文本框 6145"/>
          <p:cNvSpPr txBox="1"/>
          <p:nvPr/>
        </p:nvSpPr>
        <p:spPr>
          <a:xfrm>
            <a:off x="3190875" y="188913"/>
            <a:ext cx="3541713" cy="762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400" dirty="0">
                <a:latin typeface="Arial" panose="020B0604020202020204" pitchFamily="34" charset="0"/>
              </a:rPr>
              <a:t>应该朝东走。</a:t>
            </a:r>
            <a:endParaRPr lang="zh-CN" altLang="en-US" sz="4400" dirty="0">
              <a:latin typeface="Arial" panose="020B0604020202020204" pitchFamily="34" charset="0"/>
            </a:endParaRPr>
          </a:p>
        </p:txBody>
      </p:sp>
      <p:sp>
        <p:nvSpPr>
          <p:cNvPr id="6147" name="箭头 153"/>
          <p:cNvSpPr/>
          <p:nvPr/>
        </p:nvSpPr>
        <p:spPr>
          <a:xfrm>
            <a:off x="5867400" y="4149725"/>
            <a:ext cx="2233613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占位符 9217"/>
          <p:cNvSpPr/>
          <p:nvPr>
            <p:ph type="body" idx="1"/>
          </p:nvPr>
        </p:nvSpPr>
        <p:spPr>
          <a:xfrm>
            <a:off x="0" y="3716338"/>
            <a:ext cx="8212138" cy="822325"/>
          </a:xfrm>
        </p:spPr>
        <p:txBody>
          <a:bodyPr/>
          <a:p>
            <a:r>
              <a:rPr lang="zh-CN" altLang="en-US" sz="3600" b="1" dirty="0"/>
              <a:t>从水上世界到望梅阁，应该向</a:t>
            </a:r>
            <a:r>
              <a:rPr lang="zh-CN" altLang="en-US" sz="3600" b="1" dirty="0">
                <a:solidFill>
                  <a:srgbClr val="FF3300"/>
                </a:solidFill>
              </a:rPr>
              <a:t>西</a:t>
            </a:r>
            <a:r>
              <a:rPr lang="zh-CN" altLang="en-US" sz="3600" b="1" dirty="0"/>
              <a:t>走。</a:t>
            </a:r>
            <a:endParaRPr lang="zh-CN" altLang="en-US" sz="4000" b="1" dirty="0"/>
          </a:p>
        </p:txBody>
      </p:sp>
      <p:pic>
        <p:nvPicPr>
          <p:cNvPr id="9219" name="图片 9218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8867775" cy="3716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文本框 9219"/>
          <p:cNvSpPr txBox="1"/>
          <p:nvPr/>
        </p:nvSpPr>
        <p:spPr>
          <a:xfrm>
            <a:off x="0" y="4365625"/>
            <a:ext cx="9324975" cy="1952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600" dirty="0">
                <a:latin typeface="Arial" panose="020B0604020202020204" pitchFamily="34" charset="0"/>
                <a:sym typeface="Calibri" panose="020F0502020204030204" pitchFamily="34" charset="0"/>
              </a:rPr>
              <a:t>从水上世界到樱花园应该先向</a:t>
            </a: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Calibri" panose="020F0502020204030204" pitchFamily="34" charset="0"/>
              </a:rPr>
              <a:t>西</a:t>
            </a:r>
            <a:r>
              <a:rPr lang="zh-CN" altLang="en-US" sz="3600" dirty="0">
                <a:latin typeface="Arial" panose="020B0604020202020204" pitchFamily="34" charset="0"/>
                <a:sym typeface="Calibri" panose="020F0502020204030204" pitchFamily="34" charset="0"/>
              </a:rPr>
              <a:t>到彩虹桥，再向</a:t>
            </a: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Calibri" panose="020F0502020204030204" pitchFamily="34" charset="0"/>
              </a:rPr>
              <a:t>南</a:t>
            </a:r>
            <a:r>
              <a:rPr lang="zh-CN" altLang="en-US" sz="3600" dirty="0">
                <a:latin typeface="Arial" panose="020B0604020202020204" pitchFamily="34" charset="0"/>
                <a:sym typeface="Calibri" panose="020F0502020204030204" pitchFamily="34" charset="0"/>
              </a:rPr>
              <a:t>到樱花园。</a:t>
            </a:r>
            <a:endParaRPr lang="zh-CN" altLang="en-US" sz="3600" dirty="0">
              <a:latin typeface="Arial" panose="020B0604020202020204" pitchFamily="34" charset="0"/>
              <a:sym typeface="Calibri" panose="020F0502020204030204" pitchFamily="34" charset="0"/>
            </a:endParaRPr>
          </a:p>
          <a:p>
            <a:endParaRPr lang="zh-CN" altLang="en-US" dirty="0">
              <a:latin typeface="Arial" panose="020B0604020202020204" pitchFamily="34" charset="0"/>
              <a:sym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0" y="5661025"/>
            <a:ext cx="8243888" cy="20145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600" dirty="0">
                <a:latin typeface="Arial" panose="020B0604020202020204" pitchFamily="34" charset="0"/>
                <a:sym typeface="Calibri" panose="020F0502020204030204" pitchFamily="34" charset="0"/>
              </a:rPr>
              <a:t>从水上世界到儿童乐园应该先向</a:t>
            </a: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Calibri" panose="020F0502020204030204" pitchFamily="34" charset="0"/>
              </a:rPr>
              <a:t>西</a:t>
            </a:r>
            <a:r>
              <a:rPr lang="zh-CN" altLang="en-US" sz="3600" dirty="0">
                <a:latin typeface="Arial" panose="020B0604020202020204" pitchFamily="34" charset="0"/>
                <a:sym typeface="Calibri" panose="020F0502020204030204" pitchFamily="34" charset="0"/>
              </a:rPr>
              <a:t>到彩虹桥，再向</a:t>
            </a:r>
            <a:r>
              <a:rPr lang="zh-CN" altLang="en-US" sz="3600" dirty="0">
                <a:solidFill>
                  <a:srgbClr val="FF3300"/>
                </a:solidFill>
                <a:latin typeface="Arial" panose="020B0604020202020204" pitchFamily="34" charset="0"/>
                <a:sym typeface="Calibri" panose="020F0502020204030204" pitchFamily="34" charset="0"/>
              </a:rPr>
              <a:t>北</a:t>
            </a:r>
            <a:r>
              <a:rPr lang="zh-CN" altLang="en-US" sz="3600" dirty="0">
                <a:latin typeface="Arial" panose="020B0604020202020204" pitchFamily="34" charset="0"/>
                <a:sym typeface="Calibri" panose="020F0502020204030204" pitchFamily="34" charset="0"/>
              </a:rPr>
              <a:t>到儿童乐园。</a:t>
            </a:r>
            <a:endParaRPr lang="zh-CN" altLang="en-US" sz="3600" dirty="0">
              <a:latin typeface="Arial" panose="020B0604020202020204" pitchFamily="34" charset="0"/>
              <a:sym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9222" name="矩形 9221"/>
          <p:cNvSpPr/>
          <p:nvPr/>
        </p:nvSpPr>
        <p:spPr>
          <a:xfrm>
            <a:off x="0" y="3724275"/>
            <a:ext cx="84423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从水上世界出发，到望梅阁应该怎样走？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9223" name="矩形 9222"/>
          <p:cNvSpPr/>
          <p:nvPr/>
        </p:nvSpPr>
        <p:spPr>
          <a:xfrm>
            <a:off x="107950" y="4365625"/>
            <a:ext cx="38544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到樱花园怎样走？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9224" name="矩形 9223"/>
          <p:cNvSpPr/>
          <p:nvPr/>
        </p:nvSpPr>
        <p:spPr>
          <a:xfrm>
            <a:off x="0" y="5676900"/>
            <a:ext cx="339566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到儿童乐园呢？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9220" grpId="0"/>
      <p:bldP spid="9221" grpId="1"/>
      <p:bldP spid="9222" grpId="0"/>
      <p:bldP spid="9222" grpId="1"/>
      <p:bldP spid="9223" grpId="0"/>
      <p:bldP spid="9223" grpId="1"/>
      <p:bldP spid="9224" grpId="0"/>
      <p:bldP spid="922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内容占位符 25601" descr="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175" y="-93662"/>
            <a:ext cx="9142413" cy="4891087"/>
          </a:xfrm>
        </p:spPr>
      </p:pic>
      <p:sp>
        <p:nvSpPr>
          <p:cNvPr id="25603" name="文本框 25602"/>
          <p:cNvSpPr txBox="1"/>
          <p:nvPr/>
        </p:nvSpPr>
        <p:spPr>
          <a:xfrm>
            <a:off x="250825" y="5118100"/>
            <a:ext cx="8413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你还能提出什么问题？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文本框 10241"/>
          <p:cNvSpPr txBox="1"/>
          <p:nvPr/>
        </p:nvSpPr>
        <p:spPr>
          <a:xfrm>
            <a:off x="4211955" y="4688205"/>
            <a:ext cx="993775" cy="762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</a:rPr>
              <a:t>东</a:t>
            </a:r>
            <a:endParaRPr lang="zh-CN" altLang="en-US" sz="4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文本框 10242"/>
          <p:cNvSpPr txBox="1"/>
          <p:nvPr/>
        </p:nvSpPr>
        <p:spPr>
          <a:xfrm>
            <a:off x="757238" y="5378450"/>
            <a:ext cx="925512" cy="762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</a:rPr>
              <a:t>西</a:t>
            </a:r>
            <a:endParaRPr lang="zh-CN" altLang="en-US" sz="4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5940425" y="5378450"/>
            <a:ext cx="993775" cy="762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</a:rPr>
              <a:t>南</a:t>
            </a:r>
            <a:endParaRPr lang="zh-CN" altLang="en-US" sz="4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3263265" y="6020435"/>
            <a:ext cx="863600" cy="701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北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箭头 154"/>
          <p:cNvSpPr/>
          <p:nvPr/>
        </p:nvSpPr>
        <p:spPr>
          <a:xfrm>
            <a:off x="1116013" y="2924175"/>
            <a:ext cx="1079500" cy="1588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47" name="箭头 155"/>
          <p:cNvSpPr/>
          <p:nvPr/>
        </p:nvSpPr>
        <p:spPr>
          <a:xfrm flipH="1">
            <a:off x="6661150" y="1196975"/>
            <a:ext cx="935038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48" name="箭头 156"/>
          <p:cNvSpPr/>
          <p:nvPr/>
        </p:nvSpPr>
        <p:spPr>
          <a:xfrm>
            <a:off x="3924300" y="2060575"/>
            <a:ext cx="1588" cy="115252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49" name="箭头 157"/>
          <p:cNvSpPr/>
          <p:nvPr/>
        </p:nvSpPr>
        <p:spPr>
          <a:xfrm flipV="1">
            <a:off x="6661150" y="2060575"/>
            <a:ext cx="0" cy="115252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ldLvl="0"/>
      <p:bldP spid="10243" grpId="0" bldLvl="0"/>
      <p:bldP spid="10244" grpId="0" bldLvl="0"/>
      <p:bldP spid="10245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C:\Users\Administrator\Desktop\QQ截图20180307085545.pngQQ截图2018030708554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46050" y="685800"/>
            <a:ext cx="9307830" cy="4990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直接连接符 12289"/>
          <p:cNvSpPr/>
          <p:nvPr/>
        </p:nvSpPr>
        <p:spPr>
          <a:xfrm>
            <a:off x="6661150" y="3429000"/>
            <a:ext cx="2087563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1" name="直接连接符 12290"/>
          <p:cNvSpPr/>
          <p:nvPr/>
        </p:nvSpPr>
        <p:spPr>
          <a:xfrm>
            <a:off x="3708400" y="3862388"/>
            <a:ext cx="4824413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2" name="直接连接符 12291"/>
          <p:cNvSpPr/>
          <p:nvPr/>
        </p:nvSpPr>
        <p:spPr>
          <a:xfrm>
            <a:off x="1979613" y="5949950"/>
            <a:ext cx="2376487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3" name="直接连接符 12292"/>
          <p:cNvSpPr/>
          <p:nvPr/>
        </p:nvSpPr>
        <p:spPr>
          <a:xfrm>
            <a:off x="250825" y="6524625"/>
            <a:ext cx="1944688" cy="158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54785" y="1687830"/>
            <a:ext cx="795528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创想作业：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</a:t>
            </a:r>
            <a:r>
              <a:rPr lang="zh-CN" altLang="en-US" sz="3200"/>
              <a:t>说一说你家的东、南、西、北</a:t>
            </a:r>
            <a:endParaRPr lang="zh-CN" altLang="en-US" sz="3200"/>
          </a:p>
          <a:p>
            <a:r>
              <a:rPr lang="zh-CN" altLang="en-US" sz="3200"/>
              <a:t>各有什么？尝试画一张你家居住</a:t>
            </a:r>
            <a:endParaRPr lang="zh-CN" altLang="en-US" sz="3200"/>
          </a:p>
          <a:p>
            <a:r>
              <a:rPr lang="zh-CN" altLang="en-US" sz="3200"/>
              <a:t>地区的地图。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2"/>
          <p:cNvSpPr txBox="1"/>
          <p:nvPr/>
        </p:nvSpPr>
        <p:spPr>
          <a:xfrm>
            <a:off x="466725" y="1771650"/>
            <a:ext cx="864076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latin typeface="Arial" panose="020B0604020202020204" pitchFamily="34" charset="0"/>
                <a:ea typeface="楷体" panose="02010609060101010101" pitchFamily="1" charset="-122"/>
              </a:rPr>
              <a:t> </a:t>
            </a:r>
            <a:r>
              <a:rPr lang="zh-CN" altLang="en-US" sz="2800" b="1" dirty="0">
                <a:latin typeface="楷体" panose="02010609060101010101" pitchFamily="1" charset="-122"/>
                <a:ea typeface="楷体" panose="02010609060101010101" pitchFamily="1" charset="-122"/>
              </a:rPr>
              <a:t>面朝南面，</a:t>
            </a:r>
            <a:endParaRPr lang="zh-CN" altLang="en-US" sz="2800" b="1" dirty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800" b="1" dirty="0">
                <a:latin typeface="楷体" panose="02010609060101010101" pitchFamily="1" charset="-122"/>
                <a:ea typeface="楷体" panose="02010609060101010101" pitchFamily="1" charset="-122"/>
              </a:rPr>
              <a:t>后面是（   ）， 右面是（   ），左面是（   ）。</a:t>
            </a:r>
            <a:endParaRPr lang="zh-CN" altLang="en-US" sz="2800" b="1" dirty="0"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  <p:sp>
        <p:nvSpPr>
          <p:cNvPr id="9219" name="Text Box 3"/>
          <p:cNvSpPr txBox="1"/>
          <p:nvPr/>
        </p:nvSpPr>
        <p:spPr>
          <a:xfrm>
            <a:off x="1908175" y="2201863"/>
            <a:ext cx="639763" cy="6397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北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0" name="Text Box 4"/>
          <p:cNvSpPr txBox="1"/>
          <p:nvPr/>
        </p:nvSpPr>
        <p:spPr>
          <a:xfrm>
            <a:off x="4787900" y="2201863"/>
            <a:ext cx="639763" cy="6397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西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1" name="Text Box 5"/>
          <p:cNvSpPr txBox="1"/>
          <p:nvPr/>
        </p:nvSpPr>
        <p:spPr>
          <a:xfrm>
            <a:off x="7451725" y="2201863"/>
            <a:ext cx="639763" cy="6397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东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2" name="Text Box 13"/>
          <p:cNvSpPr txBox="1"/>
          <p:nvPr/>
        </p:nvSpPr>
        <p:spPr>
          <a:xfrm>
            <a:off x="2981960" y="554673"/>
            <a:ext cx="2643188" cy="706755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rgbClr val="CCFF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4000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试 一 试</a:t>
            </a:r>
            <a:endParaRPr lang="zh-CN" altLang="en-US" sz="4000" dirty="0">
              <a:solidFill>
                <a:schemeClr val="tx2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9223" name="Picture 11" descr="1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13" y="260350"/>
            <a:ext cx="129540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4" name="Text Box 8"/>
          <p:cNvSpPr txBox="1"/>
          <p:nvPr/>
        </p:nvSpPr>
        <p:spPr>
          <a:xfrm>
            <a:off x="466725" y="3068638"/>
            <a:ext cx="864076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latin typeface="Arial" panose="020B0604020202020204" pitchFamily="34" charset="0"/>
                <a:ea typeface="楷体" panose="02010609060101010101" pitchFamily="1" charset="-122"/>
              </a:rPr>
              <a:t> </a:t>
            </a:r>
            <a:r>
              <a:rPr lang="zh-CN" altLang="en-US" sz="2800" b="1" dirty="0">
                <a:latin typeface="楷体" panose="02010609060101010101" pitchFamily="1" charset="-122"/>
                <a:ea typeface="楷体" panose="02010609060101010101" pitchFamily="1" charset="-122"/>
              </a:rPr>
              <a:t>面朝西面，</a:t>
            </a:r>
            <a:endParaRPr lang="zh-CN" altLang="en-US" sz="2800" b="1" dirty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800" b="1" dirty="0">
                <a:latin typeface="楷体" panose="02010609060101010101" pitchFamily="1" charset="-122"/>
                <a:ea typeface="楷体" panose="02010609060101010101" pitchFamily="1" charset="-122"/>
              </a:rPr>
              <a:t>后面是（   ）， 右面是（   ），左面是（   ）。</a:t>
            </a:r>
            <a:endParaRPr lang="zh-CN" altLang="en-US" sz="2800" b="1" dirty="0"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  <p:sp>
        <p:nvSpPr>
          <p:cNvPr id="9225" name="Text Box 9"/>
          <p:cNvSpPr txBox="1"/>
          <p:nvPr/>
        </p:nvSpPr>
        <p:spPr>
          <a:xfrm>
            <a:off x="1908175" y="3502025"/>
            <a:ext cx="639763" cy="6397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东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6" name="Text Box 10"/>
          <p:cNvSpPr txBox="1"/>
          <p:nvPr/>
        </p:nvSpPr>
        <p:spPr>
          <a:xfrm>
            <a:off x="4787900" y="3498850"/>
            <a:ext cx="6397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北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7" name="Text Box 11"/>
          <p:cNvSpPr txBox="1"/>
          <p:nvPr/>
        </p:nvSpPr>
        <p:spPr>
          <a:xfrm>
            <a:off x="7451725" y="3498850"/>
            <a:ext cx="6397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南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8" name="Text Box 12"/>
          <p:cNvSpPr txBox="1"/>
          <p:nvPr/>
        </p:nvSpPr>
        <p:spPr>
          <a:xfrm>
            <a:off x="468313" y="4364038"/>
            <a:ext cx="86407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latin typeface="Arial" panose="020B0604020202020204" pitchFamily="34" charset="0"/>
                <a:ea typeface="楷体" panose="02010609060101010101" pitchFamily="1" charset="-122"/>
              </a:rPr>
              <a:t> </a:t>
            </a:r>
            <a:r>
              <a:rPr lang="zh-CN" altLang="en-US" sz="2800" b="1" dirty="0">
                <a:latin typeface="楷体" panose="02010609060101010101" pitchFamily="1" charset="-122"/>
                <a:ea typeface="楷体" panose="02010609060101010101" pitchFamily="1" charset="-122"/>
              </a:rPr>
              <a:t>面朝北面，</a:t>
            </a:r>
            <a:endParaRPr lang="zh-CN" altLang="en-US" sz="2800" b="1" dirty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800" b="1" dirty="0">
                <a:latin typeface="楷体" panose="02010609060101010101" pitchFamily="1" charset="-122"/>
                <a:ea typeface="楷体" panose="02010609060101010101" pitchFamily="1" charset="-122"/>
              </a:rPr>
              <a:t>后面是（   ）， 右面是（   ），左面是（   ）。</a:t>
            </a:r>
            <a:endParaRPr lang="zh-CN" altLang="en-US" sz="2800" b="1" dirty="0"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  <p:sp>
        <p:nvSpPr>
          <p:cNvPr id="9229" name="Text Box 13"/>
          <p:cNvSpPr txBox="1"/>
          <p:nvPr/>
        </p:nvSpPr>
        <p:spPr>
          <a:xfrm>
            <a:off x="1908175" y="4797425"/>
            <a:ext cx="639763" cy="6397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南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30" name="Text Box 14"/>
          <p:cNvSpPr txBox="1"/>
          <p:nvPr/>
        </p:nvSpPr>
        <p:spPr>
          <a:xfrm>
            <a:off x="4787900" y="4794250"/>
            <a:ext cx="6397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东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31" name="Text Box 15"/>
          <p:cNvSpPr txBox="1"/>
          <p:nvPr/>
        </p:nvSpPr>
        <p:spPr>
          <a:xfrm>
            <a:off x="7451725" y="4794250"/>
            <a:ext cx="64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西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/>
      <p:bldP spid="9220" grpId="0" bldLvl="0"/>
      <p:bldP spid="9221" grpId="0" bldLvl="0"/>
      <p:bldP spid="9224" grpId="0" bldLvl="0"/>
      <p:bldP spid="9225" grpId="0" bldLvl="0"/>
      <p:bldP spid="9226" grpId="0" bldLvl="0"/>
      <p:bldP spid="9227" grpId="0" bldLvl="0"/>
      <p:bldP spid="9228" grpId="0" bldLvl="0"/>
      <p:bldP spid="9229" grpId="0" bldLvl="0"/>
      <p:bldP spid="9230" grpId="0" bldLvl="0"/>
      <p:bldP spid="9231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ext Box 3"/>
          <p:cNvSpPr txBox="1"/>
          <p:nvPr/>
        </p:nvSpPr>
        <p:spPr>
          <a:xfrm>
            <a:off x="4067175" y="4724400"/>
            <a:ext cx="12239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东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Text Box 4"/>
          <p:cNvSpPr txBox="1"/>
          <p:nvPr/>
        </p:nvSpPr>
        <p:spPr>
          <a:xfrm>
            <a:off x="2627313" y="3357563"/>
            <a:ext cx="10810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南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Text Box 5"/>
          <p:cNvSpPr txBox="1"/>
          <p:nvPr/>
        </p:nvSpPr>
        <p:spPr>
          <a:xfrm>
            <a:off x="5508625" y="3357563"/>
            <a:ext cx="1368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北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pic>
        <p:nvPicPr>
          <p:cNvPr id="10246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7" name="Text Box 7"/>
          <p:cNvSpPr txBox="1"/>
          <p:nvPr/>
        </p:nvSpPr>
        <p:spPr>
          <a:xfrm>
            <a:off x="4067175" y="4724400"/>
            <a:ext cx="12239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东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Text Box 8"/>
          <p:cNvSpPr txBox="1"/>
          <p:nvPr/>
        </p:nvSpPr>
        <p:spPr>
          <a:xfrm>
            <a:off x="2627313" y="3357563"/>
            <a:ext cx="10810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南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Text Box 9"/>
          <p:cNvSpPr txBox="1"/>
          <p:nvPr/>
        </p:nvSpPr>
        <p:spPr>
          <a:xfrm>
            <a:off x="5508625" y="3357563"/>
            <a:ext cx="1368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北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55950" y="235585"/>
            <a:ext cx="38671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我会判断</a:t>
            </a:r>
            <a:endParaRPr lang="zh-CN" altLang="en-US" sz="40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 Box 3"/>
          <p:cNvSpPr txBox="1"/>
          <p:nvPr/>
        </p:nvSpPr>
        <p:spPr>
          <a:xfrm>
            <a:off x="4067175" y="4724400"/>
            <a:ext cx="12239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东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2627313" y="3357563"/>
            <a:ext cx="10810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南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Text Box 5"/>
          <p:cNvSpPr txBox="1"/>
          <p:nvPr/>
        </p:nvSpPr>
        <p:spPr>
          <a:xfrm>
            <a:off x="5508625" y="3357563"/>
            <a:ext cx="1368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北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pic>
        <p:nvPicPr>
          <p:cNvPr id="11270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1" name="Text Box 7"/>
          <p:cNvSpPr txBox="1"/>
          <p:nvPr/>
        </p:nvSpPr>
        <p:spPr>
          <a:xfrm>
            <a:off x="4067175" y="4724400"/>
            <a:ext cx="12239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北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sp>
        <p:nvSpPr>
          <p:cNvPr id="11272" name="Text Box 8"/>
          <p:cNvSpPr txBox="1"/>
          <p:nvPr/>
        </p:nvSpPr>
        <p:spPr>
          <a:xfrm>
            <a:off x="2627313" y="3357563"/>
            <a:ext cx="10810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东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sp>
        <p:nvSpPr>
          <p:cNvPr id="11273" name="Text Box 9"/>
          <p:cNvSpPr txBox="1"/>
          <p:nvPr/>
        </p:nvSpPr>
        <p:spPr>
          <a:xfrm>
            <a:off x="5508625" y="3357563"/>
            <a:ext cx="1368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CC0099"/>
                </a:solidFill>
                <a:latin typeface="Arial" panose="020B0604020202020204" pitchFamily="34" charset="0"/>
              </a:rPr>
              <a:t>西</a:t>
            </a:r>
            <a:endParaRPr lang="zh-CN" altLang="en-US" sz="3600" b="1" dirty="0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  <p:pic>
        <p:nvPicPr>
          <p:cNvPr id="11274" name="Picture 11" descr="未命名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738" y="1628775"/>
            <a:ext cx="765175" cy="1009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5" name="Picture 12" descr="未命名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8" y="981075"/>
            <a:ext cx="376237" cy="504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3155950" y="235585"/>
            <a:ext cx="38671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我会判断</a:t>
            </a:r>
            <a:endParaRPr lang="zh-CN" altLang="en-US" sz="40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137" y="1733462"/>
            <a:ext cx="8786874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/>
              <a:t>面对傍晚的落日，你的前面是（</a:t>
            </a:r>
            <a:r>
              <a:rPr lang="en-US" sz="6000" b="1" dirty="0"/>
              <a:t>   </a:t>
            </a:r>
            <a:r>
              <a:rPr lang="zh-CN" altLang="en-US" sz="6000" b="1" dirty="0"/>
              <a:t>），后面是（</a:t>
            </a:r>
            <a:r>
              <a:rPr lang="en-US" sz="6000" b="1" dirty="0"/>
              <a:t>    </a:t>
            </a:r>
            <a:r>
              <a:rPr lang="zh-CN" altLang="en-US" sz="6000" b="1" dirty="0"/>
              <a:t>），左面是（</a:t>
            </a:r>
            <a:r>
              <a:rPr lang="en-US" sz="6000" b="1" dirty="0"/>
              <a:t>   </a:t>
            </a:r>
            <a:r>
              <a:rPr lang="zh-CN" altLang="en-US" sz="6000" b="1" dirty="0"/>
              <a:t>），右面是（</a:t>
            </a:r>
            <a:r>
              <a:rPr lang="en-US" sz="6000" b="1" dirty="0"/>
              <a:t>    </a:t>
            </a:r>
            <a:r>
              <a:rPr lang="zh-CN" altLang="en-US" sz="6000" b="1" dirty="0"/>
              <a:t>）</a:t>
            </a:r>
            <a:r>
              <a:rPr lang="zh-CN" altLang="en-US" sz="6000" b="1" dirty="0" smtClean="0"/>
              <a:t>。</a:t>
            </a:r>
            <a:endParaRPr lang="zh-CN" alt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648585" y="2569210"/>
            <a:ext cx="213741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solidFill>
                  <a:srgbClr val="FF0000"/>
                </a:solidFill>
              </a:rPr>
              <a:t>西</a:t>
            </a:r>
            <a:endParaRPr lang="zh-CN" altLang="en-US" sz="6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5999" y="3502340"/>
            <a:ext cx="10715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rgbClr val="FF0000"/>
                </a:solidFill>
              </a:rPr>
              <a:t>东</a:t>
            </a:r>
            <a:endParaRPr lang="zh-CN" altLang="en-US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2728" y="3465914"/>
            <a:ext cx="10715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rgbClr val="FF0000"/>
                </a:solidFill>
              </a:rPr>
              <a:t>南</a:t>
            </a:r>
            <a:endParaRPr lang="zh-CN" altLang="en-US" sz="6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943" y="4359279"/>
            <a:ext cx="10715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rgbClr val="FF0000"/>
                </a:solidFill>
              </a:rPr>
              <a:t>北</a:t>
            </a:r>
            <a:endParaRPr lang="zh-CN" altLang="en-US" sz="6600" b="1" dirty="0">
              <a:solidFill>
                <a:srgbClr val="FF0000"/>
              </a:solidFill>
            </a:endParaRPr>
          </a:p>
        </p:txBody>
      </p:sp>
      <p:pic>
        <p:nvPicPr>
          <p:cNvPr id="2" name="Picture 11" descr="1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703" y="260350"/>
            <a:ext cx="129540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13"/>
          <p:cNvSpPr txBox="1"/>
          <p:nvPr/>
        </p:nvSpPr>
        <p:spPr>
          <a:xfrm>
            <a:off x="4286250" y="568960"/>
            <a:ext cx="3024505" cy="706755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rgbClr val="CCFF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考 考 你</a:t>
            </a:r>
            <a:endParaRPr lang="zh-CN" altLang="en-US" sz="4000" dirty="0">
              <a:solidFill>
                <a:schemeClr val="tx2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文本框 27649"/>
          <p:cNvSpPr txBox="1"/>
          <p:nvPr/>
        </p:nvSpPr>
        <p:spPr>
          <a:xfrm>
            <a:off x="533400" y="2438400"/>
            <a:ext cx="8077200" cy="3111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6600" dirty="0">
                <a:latin typeface="Arial" panose="020B0604020202020204" pitchFamily="34" charset="0"/>
              </a:rPr>
              <a:t>你站在操场上，能画出我们学校的平面示意图吗？</a:t>
            </a:r>
            <a:endParaRPr lang="zh-CN" altLang="en-US" sz="6600" dirty="0">
              <a:latin typeface="Arial" panose="020B0604020202020204" pitchFamily="34" charset="0"/>
            </a:endParaRPr>
          </a:p>
        </p:txBody>
      </p:sp>
      <p:sp>
        <p:nvSpPr>
          <p:cNvPr id="27651" name="矩形 27650"/>
          <p:cNvSpPr/>
          <p:nvPr/>
        </p:nvSpPr>
        <p:spPr>
          <a:xfrm>
            <a:off x="609600" y="914400"/>
            <a:ext cx="3657600" cy="1219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>
                    <a:alpha val="32001"/>
                  </a:srgbClr>
                </a:solidFill>
                <a:latin typeface="隶书" panose="02010509060101010101" charset="-122"/>
                <a:ea typeface="隶书" panose="02010509060101010101" charset="-122"/>
              </a:rPr>
              <a:t>挑战自己</a:t>
            </a:r>
            <a:endParaRPr lang="zh-CN" altLang="en-US" sz="36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>
                  <a:alpha val="32001"/>
                </a:srgbClr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占位符 21505"/>
          <p:cNvSpPr/>
          <p:nvPr>
            <p:ph type="body" idx="1"/>
          </p:nvPr>
        </p:nvSpPr>
        <p:spPr/>
        <p:txBody>
          <a:bodyPr/>
          <a:p>
            <a:r>
              <a:rPr lang="zh-CN" altLang="en-US" sz="6600" b="1" dirty="0">
                <a:ea typeface="楷体_GB2312" panose="02010609030101010101" pitchFamily="49" charset="-122"/>
              </a:rPr>
              <a:t>平面图上通常是按 </a:t>
            </a:r>
            <a:r>
              <a:rPr lang="zh-CN" altLang="en-US" sz="6600" b="1" dirty="0">
                <a:solidFill>
                  <a:srgbClr val="FF3300"/>
                </a:solidFill>
                <a:ea typeface="楷体_GB2312" panose="02010609030101010101" pitchFamily="49" charset="-122"/>
              </a:rPr>
              <a:t>上北下南</a:t>
            </a:r>
            <a:r>
              <a:rPr lang="zh-CN" altLang="en-US" sz="6600" b="1" dirty="0">
                <a:ea typeface="楷体_GB2312" panose="02010609030101010101" pitchFamily="49" charset="-122"/>
              </a:rPr>
              <a:t>，</a:t>
            </a:r>
            <a:r>
              <a:rPr lang="zh-CN" altLang="en-US" sz="6600" b="1" dirty="0">
                <a:solidFill>
                  <a:srgbClr val="FF3300"/>
                </a:solidFill>
                <a:ea typeface="楷体_GB2312" panose="02010609030101010101" pitchFamily="49" charset="-122"/>
              </a:rPr>
              <a:t>左西右东</a:t>
            </a:r>
            <a:r>
              <a:rPr lang="zh-CN" altLang="en-US" sz="6600" b="1" dirty="0">
                <a:ea typeface="楷体_GB2312" panose="02010609030101010101" pitchFamily="49" charset="-122"/>
              </a:rPr>
              <a:t>来绘制的。</a:t>
            </a:r>
            <a:endParaRPr lang="zh-CN" altLang="en-US" sz="6600" b="1" dirty="0"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文本框 22529"/>
          <p:cNvSpPr txBox="1"/>
          <p:nvPr/>
        </p:nvSpPr>
        <p:spPr>
          <a:xfrm>
            <a:off x="533400" y="2362200"/>
            <a:ext cx="8153400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4000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、先选好观察点，把选好的观察点  画在平面图的中心位置</a:t>
            </a:r>
            <a:r>
              <a:rPr lang="en-US" altLang="zh-CN" sz="400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4000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再确定好各物体的方向。</a:t>
            </a:r>
            <a:endParaRPr lang="zh-CN" altLang="en-US" sz="4000" dirty="0">
              <a:solidFill>
                <a:srgbClr val="FF33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en-US" altLang="zh-CN" sz="400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4000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、在纸上按“上北下南，左西右东”绘制，并用 标出北方。</a:t>
            </a:r>
            <a:endParaRPr lang="zh-CN" altLang="en-US" sz="4000" dirty="0">
              <a:solidFill>
                <a:srgbClr val="FF33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2531" name="矩形 22530"/>
          <p:cNvSpPr/>
          <p:nvPr/>
        </p:nvSpPr>
        <p:spPr>
          <a:xfrm>
            <a:off x="609600" y="1219200"/>
            <a:ext cx="2895600" cy="5334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9829000"/>
              </a:avLst>
            </a:prstTxWarp>
            <a:normAutofit/>
          </a:bodyPr>
          <a:p>
            <a:pPr algn="ctr"/>
            <a:r>
              <a:rPr lang="zh-CN" altLang="en-US" sz="4400" b="1" i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6600FF">
                    <a:alpha val="53000"/>
                  </a:srgbClr>
                </a:solidFill>
                <a:latin typeface="隶书" panose="02010509060101010101" charset="-122"/>
                <a:ea typeface="隶书" panose="02010509060101010101" charset="-122"/>
              </a:rPr>
              <a:t>画法</a:t>
            </a:r>
            <a:endParaRPr lang="zh-CN" altLang="en-US" sz="4400" b="1" i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6600FF">
                  <a:alpha val="53000"/>
                </a:srgbClr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22532" name="直接连接符 22531"/>
          <p:cNvSpPr/>
          <p:nvPr/>
        </p:nvSpPr>
        <p:spPr>
          <a:xfrm>
            <a:off x="3276600" y="4876800"/>
            <a:ext cx="0" cy="6858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triangle" w="med" len="med"/>
            <a:tailEnd type="none" w="med" len="med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矩形 23553"/>
          <p:cNvSpPr/>
          <p:nvPr/>
        </p:nvSpPr>
        <p:spPr>
          <a:xfrm>
            <a:off x="1116013" y="3502025"/>
            <a:ext cx="1584325" cy="719138"/>
          </a:xfrm>
          <a:prstGeom prst="rect">
            <a:avLst/>
          </a:prstGeom>
          <a:solidFill>
            <a:srgbClr val="FF9900"/>
          </a:solidFill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p>
            <a:pPr algn="ctr"/>
            <a:r>
              <a:rPr lang="zh-CN" altLang="en-US" sz="3600" dirty="0">
                <a:latin typeface="Arial" panose="020B0604020202020204" pitchFamily="34" charset="0"/>
                <a:ea typeface="楷体_GB2312" panose="02010609030101010101" pitchFamily="49" charset="-122"/>
              </a:rPr>
              <a:t>主席台</a:t>
            </a:r>
            <a:endParaRPr lang="zh-CN" altLang="en-US" sz="36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3555" name="矩形 23554"/>
          <p:cNvSpPr/>
          <p:nvPr/>
        </p:nvSpPr>
        <p:spPr>
          <a:xfrm>
            <a:off x="3708400" y="1989455"/>
            <a:ext cx="1859915" cy="718820"/>
          </a:xfrm>
          <a:prstGeom prst="rect">
            <a:avLst/>
          </a:prstGeom>
          <a:solidFill>
            <a:srgbClr val="FF9900"/>
          </a:solidFill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p>
            <a:pPr algn="ctr"/>
            <a:r>
              <a:rPr lang="zh-CN" altLang="en-US" sz="3600" dirty="0">
                <a:latin typeface="Arial" panose="020B0604020202020204" pitchFamily="34" charset="0"/>
                <a:ea typeface="楷体_GB2312" panose="02010609030101010101" pitchFamily="49" charset="-122"/>
              </a:rPr>
              <a:t>综合大楼</a:t>
            </a:r>
            <a:endParaRPr lang="zh-CN" altLang="en-US" sz="36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3556" name="矩形 23555"/>
          <p:cNvSpPr/>
          <p:nvPr/>
        </p:nvSpPr>
        <p:spPr>
          <a:xfrm>
            <a:off x="6372225" y="3502025"/>
            <a:ext cx="1584325" cy="719138"/>
          </a:xfrm>
          <a:prstGeom prst="rect">
            <a:avLst/>
          </a:prstGeom>
          <a:solidFill>
            <a:srgbClr val="FF9900"/>
          </a:solidFill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p>
            <a:pPr algn="ctr"/>
            <a:r>
              <a:rPr lang="zh-CN" altLang="en-US" sz="3600" dirty="0">
                <a:latin typeface="Arial" panose="020B0604020202020204" pitchFamily="34" charset="0"/>
                <a:ea typeface="楷体_GB2312" panose="02010609030101010101" pitchFamily="49" charset="-122"/>
              </a:rPr>
              <a:t>幼儿园</a:t>
            </a:r>
            <a:endParaRPr lang="zh-CN" altLang="en-US" sz="36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3557" name="矩形 23556"/>
          <p:cNvSpPr/>
          <p:nvPr/>
        </p:nvSpPr>
        <p:spPr>
          <a:xfrm>
            <a:off x="3779838" y="5014913"/>
            <a:ext cx="1584325" cy="719137"/>
          </a:xfrm>
          <a:prstGeom prst="rect">
            <a:avLst/>
          </a:prstGeom>
          <a:solidFill>
            <a:srgbClr val="FF9900"/>
          </a:solidFill>
          <a:ln w="25400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p>
            <a:pPr algn="ctr"/>
            <a:r>
              <a:rPr lang="zh-CN" altLang="en-US" sz="3600" dirty="0">
                <a:latin typeface="Arial" panose="020B0604020202020204" pitchFamily="34" charset="0"/>
                <a:ea typeface="楷体_GB2312" panose="02010609030101010101" pitchFamily="49" charset="-122"/>
              </a:rPr>
              <a:t>居民楼</a:t>
            </a:r>
            <a:endParaRPr lang="zh-CN" altLang="en-US" sz="36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3558" name="椭圆 23557"/>
          <p:cNvSpPr/>
          <p:nvPr/>
        </p:nvSpPr>
        <p:spPr>
          <a:xfrm>
            <a:off x="3348038" y="3284538"/>
            <a:ext cx="2376487" cy="1152525"/>
          </a:xfrm>
          <a:prstGeom prst="ellipse">
            <a:avLst/>
          </a:prstGeom>
          <a:solidFill>
            <a:srgbClr val="99CC00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p>
            <a:pPr algn="ctr"/>
            <a:r>
              <a:rPr lang="zh-CN" altLang="en-US" sz="3600" dirty="0">
                <a:latin typeface="Arial" panose="020B0604020202020204" pitchFamily="34" charset="0"/>
                <a:ea typeface="楷体_GB2312" panose="02010609030101010101" pitchFamily="49" charset="-122"/>
              </a:rPr>
              <a:t>操  场</a:t>
            </a:r>
            <a:endParaRPr lang="zh-CN" altLang="en-US" sz="36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3559" name="直接连接符 23558"/>
          <p:cNvSpPr/>
          <p:nvPr/>
        </p:nvSpPr>
        <p:spPr>
          <a:xfrm flipV="1">
            <a:off x="4500563" y="2781300"/>
            <a:ext cx="0" cy="431800"/>
          </a:xfrm>
          <a:prstGeom prst="line">
            <a:avLst/>
          </a:prstGeom>
          <a:ln w="635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60" name="直接连接符 23559"/>
          <p:cNvSpPr/>
          <p:nvPr/>
        </p:nvSpPr>
        <p:spPr>
          <a:xfrm rot="-5400000" flipH="1" flipV="1">
            <a:off x="2987675" y="3644900"/>
            <a:ext cx="0" cy="431800"/>
          </a:xfrm>
          <a:prstGeom prst="line">
            <a:avLst/>
          </a:prstGeom>
          <a:ln w="635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61" name="直接连接符 23560"/>
          <p:cNvSpPr/>
          <p:nvPr/>
        </p:nvSpPr>
        <p:spPr>
          <a:xfrm rot="5400000" flipV="1">
            <a:off x="6084888" y="3644900"/>
            <a:ext cx="0" cy="431800"/>
          </a:xfrm>
          <a:prstGeom prst="line">
            <a:avLst/>
          </a:prstGeom>
          <a:ln w="635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62" name="直接连接符 23561"/>
          <p:cNvSpPr/>
          <p:nvPr/>
        </p:nvSpPr>
        <p:spPr>
          <a:xfrm>
            <a:off x="4500563" y="4510088"/>
            <a:ext cx="0" cy="431800"/>
          </a:xfrm>
          <a:prstGeom prst="line">
            <a:avLst/>
          </a:prstGeom>
          <a:ln w="635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63" name="直接连接符 23562"/>
          <p:cNvSpPr/>
          <p:nvPr/>
        </p:nvSpPr>
        <p:spPr>
          <a:xfrm flipV="1">
            <a:off x="8172450" y="1557338"/>
            <a:ext cx="0" cy="863600"/>
          </a:xfrm>
          <a:prstGeom prst="line">
            <a:avLst/>
          </a:prstGeom>
          <a:ln w="635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64" name="文本框 23563"/>
          <p:cNvSpPr txBox="1"/>
          <p:nvPr/>
        </p:nvSpPr>
        <p:spPr>
          <a:xfrm>
            <a:off x="7848600" y="914400"/>
            <a:ext cx="6254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latin typeface="Arial" panose="020B0604020202020204" pitchFamily="34" charset="0"/>
                <a:ea typeface="楷体_GB2312" panose="02010609030101010101" pitchFamily="49" charset="-122"/>
              </a:rPr>
              <a:t>北</a:t>
            </a:r>
            <a:endParaRPr lang="zh-CN" altLang="en-US" sz="40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3565" name="文本框 23564"/>
          <p:cNvSpPr txBox="1"/>
          <p:nvPr/>
        </p:nvSpPr>
        <p:spPr>
          <a:xfrm>
            <a:off x="3962400" y="381000"/>
            <a:ext cx="14478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7200" dirty="0">
                <a:solidFill>
                  <a:srgbClr val="FF3300"/>
                </a:solidFill>
                <a:latin typeface="Arial" panose="020B0604020202020204" pitchFamily="34" charset="0"/>
              </a:rPr>
              <a:t>北</a:t>
            </a:r>
            <a:endParaRPr lang="zh-CN" altLang="en-US" sz="7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3566" name="文本框 23565"/>
          <p:cNvSpPr txBox="1"/>
          <p:nvPr/>
        </p:nvSpPr>
        <p:spPr>
          <a:xfrm>
            <a:off x="4038600" y="5668963"/>
            <a:ext cx="1447800" cy="1189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7200" dirty="0">
                <a:solidFill>
                  <a:srgbClr val="FF3300"/>
                </a:solidFill>
                <a:latin typeface="Arial" panose="020B0604020202020204" pitchFamily="34" charset="0"/>
              </a:rPr>
              <a:t>南</a:t>
            </a:r>
            <a:endParaRPr lang="zh-CN" altLang="en-US" sz="7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3567" name="文本框 23566"/>
          <p:cNvSpPr txBox="1"/>
          <p:nvPr/>
        </p:nvSpPr>
        <p:spPr>
          <a:xfrm>
            <a:off x="0" y="3200400"/>
            <a:ext cx="14478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7200" dirty="0">
                <a:solidFill>
                  <a:srgbClr val="FF3300"/>
                </a:solidFill>
                <a:latin typeface="Arial" panose="020B0604020202020204" pitchFamily="34" charset="0"/>
              </a:rPr>
              <a:t>西</a:t>
            </a:r>
            <a:endParaRPr lang="zh-CN" altLang="en-US" sz="7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3568" name="文本框 23567"/>
          <p:cNvSpPr txBox="1"/>
          <p:nvPr/>
        </p:nvSpPr>
        <p:spPr>
          <a:xfrm>
            <a:off x="8077200" y="3200400"/>
            <a:ext cx="12954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7200" dirty="0">
                <a:solidFill>
                  <a:srgbClr val="FF3300"/>
                </a:solidFill>
                <a:latin typeface="Arial" panose="020B0604020202020204" pitchFamily="34" charset="0"/>
              </a:rPr>
              <a:t>东</a:t>
            </a:r>
            <a:endParaRPr lang="zh-CN" altLang="en-US" sz="7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2356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ldLvl="0" animBg="1"/>
      <p:bldP spid="23556" grpId="0" animBg="1"/>
      <p:bldP spid="23557" grpId="0" animBg="1"/>
      <p:bldP spid="23558" grpId="0" animBg="1"/>
      <p:bldP spid="23565" grpId="0"/>
      <p:bldP spid="23566" grpId="0"/>
      <p:bldP spid="23567" grpId="0"/>
      <p:bldP spid="23568" grpId="0"/>
    </p:bldLst>
  </p:timing>
</p:sld>
</file>

<file path=ppt/theme/theme1.xml><?xml version="1.0" encoding="utf-8"?>
<a:theme xmlns:a="http://schemas.openxmlformats.org/drawingml/2006/main" name="复活节模板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WPS 演示</Application>
  <PresentationFormat>在屏幕上显示</PresentationFormat>
  <Paragraphs>146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华文新魏</vt:lpstr>
      <vt:lpstr>楷体</vt:lpstr>
      <vt:lpstr>楷体_GB2312</vt:lpstr>
      <vt:lpstr>黑体</vt:lpstr>
      <vt:lpstr>隶书</vt:lpstr>
      <vt:lpstr>微软雅黑</vt:lpstr>
      <vt:lpstr>Arial Unicode MS</vt:lpstr>
      <vt:lpstr>新宋体</vt:lpstr>
      <vt:lpstr>复活节模板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28</cp:revision>
  <dcterms:created xsi:type="dcterms:W3CDTF">2014-03-10T13:57:00Z</dcterms:created>
  <dcterms:modified xsi:type="dcterms:W3CDTF">2018-03-07T02:06:57Z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