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1"/>
  </p:notesMasterIdLst>
  <p:sldIdLst>
    <p:sldId id="334" r:id="rId3"/>
    <p:sldId id="320" r:id="rId4"/>
    <p:sldId id="325" r:id="rId5"/>
    <p:sldId id="326" r:id="rId6"/>
    <p:sldId id="322" r:id="rId7"/>
    <p:sldId id="327" r:id="rId8"/>
    <p:sldId id="328" r:id="rId9"/>
    <p:sldId id="329" r:id="rId10"/>
    <p:sldId id="330" r:id="rId12"/>
    <p:sldId id="331" r:id="rId13"/>
    <p:sldId id="284" r:id="rId14"/>
  </p:sldIdLst>
  <p:sldSz cx="9144000" cy="5143500" type="screen16x9"/>
  <p:notesSz cx="6858000" cy="9144000"/>
  <p:embeddedFontLst>
    <p:embeddedFont>
      <p:font typeface="楷体_GB2312" panose="02010609030101010101" pitchFamily="49" charset="-122"/>
      <p:regular r:id="rId18"/>
    </p:embeddedFont>
    <p:embeddedFont>
      <p:font typeface="楷体" panose="02010609060101010101" pitchFamily="49" charset="-122"/>
      <p:regular r:id="rId19"/>
    </p:embeddedFont>
    <p:embeddedFont>
      <p:font typeface="Calibri" panose="020F0502020204030204" charset="0"/>
      <p:regular r:id="rId20"/>
      <p:bold r:id="rId21"/>
      <p:italic r:id="rId22"/>
      <p:boldItalic r:id="rId23"/>
    </p:embeddedFont>
    <p:embeddedFont>
      <p:font typeface="华文新魏" panose="02010800040101010101" charset="-122"/>
      <p:regular r:id="rId24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169C"/>
    <a:srgbClr val="0000FF"/>
    <a:srgbClr val="E3F19D"/>
    <a:srgbClr val="EDF6C0"/>
    <a:srgbClr val="DFE9B9"/>
    <a:srgbClr val="EAF5B5"/>
    <a:srgbClr val="F2F1C4"/>
    <a:srgbClr val="EEEDB5"/>
    <a:srgbClr val="E2B8FA"/>
    <a:srgbClr val="E99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4" autoAdjust="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300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font" Target="fonts/font7.fntdata"/><Relationship Id="rId23" Type="http://schemas.openxmlformats.org/officeDocument/2006/relationships/font" Target="fonts/font6.fntdata"/><Relationship Id="rId22" Type="http://schemas.openxmlformats.org/officeDocument/2006/relationships/font" Target="fonts/font5.fntdata"/><Relationship Id="rId21" Type="http://schemas.openxmlformats.org/officeDocument/2006/relationships/font" Target="fonts/font4.fntdata"/><Relationship Id="rId20" Type="http://schemas.openxmlformats.org/officeDocument/2006/relationships/font" Target="fonts/font3.fntdata"/><Relationship Id="rId2" Type="http://schemas.openxmlformats.org/officeDocument/2006/relationships/theme" Target="theme/theme1.xml"/><Relationship Id="rId19" Type="http://schemas.openxmlformats.org/officeDocument/2006/relationships/font" Target="fonts/font2.fntdata"/><Relationship Id="rId18" Type="http://schemas.openxmlformats.org/officeDocument/2006/relationships/font" Target="fonts/font1.fntdata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7B9D1-FFFE-4363-8340-F265425F061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AF012-4C04-43D5-8D7A-4BAE3957BD0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AF012-4C04-43D5-8D7A-4BAE3957BD0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912C-8210-4BE0-8794-726E556A6FA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0ACA-DC63-480A-B312-A20C574BB51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E:/&#20108;&#24180;&#32423;&#19978;&#20876;&#25968;&#23398;/http:/www.cdedu.gov.cn/dasai2/xiaoxue/hh/lwm.bmp" TargetMode="Externa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jpeg"/><Relationship Id="rId1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13313" descr="E:/二年级上册数学/http:/www.cdedu.gov.cn/dasai2/xiaoxue/hh/lwm.bmp"/>
          <p:cNvPicPr>
            <a:picLocks noChangeAspect="1"/>
          </p:cNvPicPr>
          <p:nvPr/>
        </p:nvPicPr>
        <p:blipFill>
          <a:blip r:embed="rId1" r:link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560830" y="1964055"/>
            <a:ext cx="6651625" cy="2522855"/>
          </a:xfrm>
          <a:prstGeom prst="rect">
            <a:avLst/>
          </a:prstGeom>
          <a:noFill/>
        </p:spPr>
        <p:txBody>
          <a:bodyPr wrap="square" anchor="b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6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华文新魏" panose="02010800040101010101" charset="-122"/>
                <a:ea typeface="华文新魏" panose="02010800040101010101" charset="-122"/>
              </a:rPr>
              <a:t>笔  算  加  法</a:t>
            </a:r>
            <a:endParaRPr lang="zh-CN" altLang="en-US" sz="60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/>
              <a:latin typeface="华文新魏" panose="02010800040101010101" charset="-122"/>
              <a:ea typeface="华文新魏" panose="02010800040101010101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/>
                <a:latin typeface="华文新魏" panose="02010800040101010101" charset="-122"/>
                <a:ea typeface="华文新魏" panose="02010800040101010101" charset="-122"/>
              </a:rPr>
              <a:t>（连续进位）</a:t>
            </a:r>
            <a:endParaRPr lang="zh-CN" altLang="en-US" sz="4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/>
              <a:latin typeface="华文新魏" panose="02010800040101010101" charset="-122"/>
              <a:ea typeface="华文新魏" panose="02010800040101010101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54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/>
              <a:latin typeface="华文新魏" panose="02010800040101010101" charset="-122"/>
              <a:ea typeface="华文新魏" panose="020108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39894" y="855746"/>
            <a:ext cx="1152000" cy="36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1157775" y="1250205"/>
            <a:ext cx="6942617" cy="141384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一年级和二年级学生到剧场看演出，一年级有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195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人，二年级有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198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人。剧场共有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400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个座位，够坐吗？为什么？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（口答）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789268" y="1296812"/>
            <a:ext cx="504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文本框 10245"/>
          <p:cNvSpPr txBox="1">
            <a:spLocks noChangeArrowheads="1"/>
          </p:cNvSpPr>
          <p:nvPr/>
        </p:nvSpPr>
        <p:spPr bwMode="auto">
          <a:xfrm>
            <a:off x="2453919" y="2690365"/>
            <a:ext cx="3528392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195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接近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200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，比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200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小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；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" name="文本框 10245"/>
          <p:cNvSpPr txBox="1">
            <a:spLocks noChangeArrowheads="1"/>
          </p:cNvSpPr>
          <p:nvPr/>
        </p:nvSpPr>
        <p:spPr bwMode="auto">
          <a:xfrm>
            <a:off x="2453919" y="3230425"/>
            <a:ext cx="3600400" cy="55399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ts val="3600"/>
              </a:lnSpc>
            </a:pP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198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接近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200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，比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200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小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；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2453919" y="3770485"/>
            <a:ext cx="25922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195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198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＜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400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" name="文本框 10245"/>
          <p:cNvSpPr txBox="1">
            <a:spLocks noChangeArrowheads="1"/>
          </p:cNvSpPr>
          <p:nvPr/>
        </p:nvSpPr>
        <p:spPr bwMode="auto">
          <a:xfrm>
            <a:off x="5118215" y="3770485"/>
            <a:ext cx="11521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够坐。</a:t>
            </a:r>
            <a:endParaRPr lang="zh-CN" altLang="en-US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QQ截图201803201918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8360" y="3597275"/>
            <a:ext cx="4792345" cy="485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68－例4.png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627785" y="915567"/>
            <a:ext cx="3528391" cy="2518059"/>
          </a:xfrm>
          <a:prstGeom prst="rect">
            <a:avLst/>
          </a:prstGeom>
        </p:spPr>
      </p:pic>
      <p:grpSp>
        <p:nvGrpSpPr>
          <p:cNvPr id="3" name="组合 7"/>
          <p:cNvGrpSpPr/>
          <p:nvPr/>
        </p:nvGrpSpPr>
        <p:grpSpPr>
          <a:xfrm>
            <a:off x="730175" y="797915"/>
            <a:ext cx="360000" cy="380282"/>
            <a:chOff x="719592" y="1018103"/>
            <a:chExt cx="360000" cy="380282"/>
          </a:xfrm>
        </p:grpSpPr>
        <p:pic>
          <p:nvPicPr>
            <p:cNvPr id="4" name="Picture 6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文本框 10245"/>
          <p:cNvSpPr txBox="1">
            <a:spLocks noChangeArrowheads="1"/>
          </p:cNvSpPr>
          <p:nvPr/>
        </p:nvSpPr>
        <p:spPr bwMode="auto">
          <a:xfrm>
            <a:off x="1115616" y="732641"/>
            <a:ext cx="64087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湖光小学一、二年级同学给山区小朋友捐图书。</a:t>
            </a:r>
            <a:endParaRPr lang="zh-CN" altLang="en-US" sz="2400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" name="文本框 10245"/>
          <p:cNvSpPr txBox="1">
            <a:spLocks noChangeArrowheads="1"/>
          </p:cNvSpPr>
          <p:nvPr/>
        </p:nvSpPr>
        <p:spPr bwMode="auto">
          <a:xfrm>
            <a:off x="2843808" y="3291830"/>
            <a:ext cx="30963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298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405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b="1" u="sng" dirty="0" smtClean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1882302" y="1309474"/>
            <a:ext cx="1465561" cy="684000"/>
          </a:xfrm>
          <a:prstGeom prst="wedgeRoundRectCallout">
            <a:avLst>
              <a:gd name="adj1" fmla="val 65239"/>
              <a:gd name="adj2" fmla="val 25170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 flipH="1">
            <a:off x="5364088" y="1228999"/>
            <a:ext cx="1440160" cy="684000"/>
          </a:xfrm>
          <a:prstGeom prst="wedgeRoundRectCallout">
            <a:avLst>
              <a:gd name="adj1" fmla="val 60070"/>
              <a:gd name="adj2" fmla="val 31358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1835696" y="1275606"/>
            <a:ext cx="1656184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一年级捐了</a:t>
            </a:r>
            <a:r>
              <a:rPr lang="en-US" altLang="zh-CN" sz="22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298</a:t>
            </a:r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本。</a:t>
            </a:r>
            <a:r>
              <a:rPr lang="en-US" altLang="zh-CN" sz="2200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2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文本框 10245"/>
          <p:cNvSpPr txBox="1">
            <a:spLocks noChangeArrowheads="1"/>
          </p:cNvSpPr>
          <p:nvPr/>
        </p:nvSpPr>
        <p:spPr bwMode="auto">
          <a:xfrm>
            <a:off x="5292080" y="1203598"/>
            <a:ext cx="1656184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二年级捐了</a:t>
            </a:r>
            <a:r>
              <a:rPr lang="en-US" altLang="zh-CN" sz="22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405</a:t>
            </a:r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本。</a:t>
            </a:r>
            <a:r>
              <a:rPr lang="en-US" altLang="zh-CN" sz="2200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2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" name="文本框 10245"/>
          <p:cNvSpPr txBox="1">
            <a:spLocks noChangeArrowheads="1"/>
          </p:cNvSpPr>
          <p:nvPr/>
        </p:nvSpPr>
        <p:spPr bwMode="auto">
          <a:xfrm>
            <a:off x="1115616" y="2859782"/>
            <a:ext cx="381642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两个年级一共捐了多少本？</a:t>
            </a:r>
            <a:endParaRPr lang="zh-CN" altLang="en-US" sz="2400" dirty="0" smtClean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619672" y="3579862"/>
            <a:ext cx="5760640" cy="874286"/>
            <a:chOff x="1619672" y="3579862"/>
            <a:chExt cx="5760640" cy="874286"/>
          </a:xfrm>
        </p:grpSpPr>
        <p:pic>
          <p:nvPicPr>
            <p:cNvPr id="14" name="图片 13" descr="豆角.pn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9672" y="3579862"/>
              <a:ext cx="520000" cy="874286"/>
            </a:xfrm>
            <a:prstGeom prst="rect">
              <a:avLst/>
            </a:prstGeom>
          </p:spPr>
        </p:pic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 flipH="1">
              <a:off x="2335556" y="3812820"/>
              <a:ext cx="4972747" cy="324000"/>
            </a:xfrm>
            <a:prstGeom prst="wedgeRoundRectCallout">
              <a:avLst>
                <a:gd name="adj1" fmla="val 53709"/>
                <a:gd name="adj2" fmla="val 6602"/>
                <a:gd name="adj3" fmla="val 16667"/>
              </a:avLst>
            </a:prstGeom>
            <a:solidFill>
              <a:srgbClr val="C3EAB8"/>
            </a:solidFill>
            <a:ln w="9525">
              <a:solidFill>
                <a:srgbClr val="68A828"/>
              </a:solidFill>
              <a:miter lim="800000"/>
            </a:ln>
            <a:effectLst/>
          </p:spPr>
          <p:txBody>
            <a:bodyPr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文本框 10245"/>
            <p:cNvSpPr txBox="1">
              <a:spLocks noChangeArrowheads="1"/>
            </p:cNvSpPr>
            <p:nvPr/>
          </p:nvSpPr>
          <p:spPr bwMode="auto">
            <a:xfrm>
              <a:off x="2267744" y="3740812"/>
              <a:ext cx="5112568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sym typeface="宋体" panose="02010600030101010101" pitchFamily="2" charset="-122"/>
                </a:rPr>
                <a:t>先估计一共捐了几百本，再用竖式计算。</a:t>
              </a:r>
              <a:r>
                <a:rPr lang="en-US" altLang="zh-CN" sz="2200" dirty="0" smtClean="0">
                  <a:solidFill>
                    <a:srgbClr val="0000FF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  <a:sym typeface="宋体" panose="02010600030101010101" pitchFamily="2" charset="-122"/>
                </a:rPr>
                <a:t> </a:t>
              </a:r>
              <a:endParaRPr lang="zh-CN" altLang="en-US" sz="2200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7"/>
          <p:cNvGrpSpPr/>
          <p:nvPr/>
        </p:nvGrpSpPr>
        <p:grpSpPr>
          <a:xfrm>
            <a:off x="730175" y="664089"/>
            <a:ext cx="360000" cy="380282"/>
            <a:chOff x="719592" y="1018103"/>
            <a:chExt cx="360000" cy="380282"/>
          </a:xfrm>
        </p:grpSpPr>
        <p:pic>
          <p:nvPicPr>
            <p:cNvPr id="4" name="Picture 6"/>
            <p:cNvPicPr>
              <a:picLocks noChangeArrowheads="1"/>
            </p:cNvPicPr>
            <p:nvPr/>
          </p:nvPicPr>
          <p:blipFill>
            <a:blip r:embed="rId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文本框 10245"/>
          <p:cNvSpPr txBox="1">
            <a:spLocks noChangeArrowheads="1"/>
          </p:cNvSpPr>
          <p:nvPr/>
        </p:nvSpPr>
        <p:spPr bwMode="auto">
          <a:xfrm>
            <a:off x="2843808" y="619067"/>
            <a:ext cx="30963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298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405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b="1" u="sng" dirty="0" smtClean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619672" y="843558"/>
            <a:ext cx="5760640" cy="874286"/>
            <a:chOff x="1619672" y="3507854"/>
            <a:chExt cx="5760640" cy="874286"/>
          </a:xfrm>
        </p:grpSpPr>
        <p:pic>
          <p:nvPicPr>
            <p:cNvPr id="14" name="图片 13" descr="豆角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619672" y="3507854"/>
              <a:ext cx="520000" cy="874286"/>
            </a:xfrm>
            <a:prstGeom prst="rect">
              <a:avLst/>
            </a:prstGeom>
          </p:spPr>
        </p:pic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 flipH="1">
              <a:off x="2335556" y="3812820"/>
              <a:ext cx="4972747" cy="324000"/>
            </a:xfrm>
            <a:prstGeom prst="wedgeRoundRectCallout">
              <a:avLst>
                <a:gd name="adj1" fmla="val 52858"/>
                <a:gd name="adj2" fmla="val -29983"/>
                <a:gd name="adj3" fmla="val 16667"/>
              </a:avLst>
            </a:prstGeom>
            <a:solidFill>
              <a:srgbClr val="C3EAB8"/>
            </a:solidFill>
            <a:ln w="9525">
              <a:solidFill>
                <a:srgbClr val="68A828"/>
              </a:solidFill>
              <a:miter lim="800000"/>
            </a:ln>
            <a:effectLst/>
          </p:spPr>
          <p:txBody>
            <a:bodyPr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13" name="文本框 10245"/>
            <p:cNvSpPr txBox="1">
              <a:spLocks noChangeArrowheads="1"/>
            </p:cNvSpPr>
            <p:nvPr/>
          </p:nvSpPr>
          <p:spPr bwMode="auto">
            <a:xfrm>
              <a:off x="2267744" y="3740812"/>
              <a:ext cx="5112568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sym typeface="宋体" panose="02010600030101010101" pitchFamily="2" charset="-122"/>
                </a:rPr>
                <a:t>先估计一共捐了几百本，再用竖式计算。</a:t>
              </a:r>
              <a:r>
                <a:rPr lang="en-US" altLang="zh-CN" sz="2200" dirty="0" smtClean="0">
                  <a:solidFill>
                    <a:srgbClr val="0000FF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  <a:sym typeface="宋体" panose="02010600030101010101" pitchFamily="2" charset="-122"/>
                </a:rPr>
                <a:t> </a:t>
              </a:r>
              <a:endParaRPr lang="zh-CN" altLang="en-US" sz="2200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1187624" y="1779662"/>
            <a:ext cx="6696743" cy="999645"/>
            <a:chOff x="1187624" y="2076161"/>
            <a:chExt cx="6696743" cy="2016224"/>
          </a:xfrm>
        </p:grpSpPr>
        <p:sp>
          <p:nvSpPr>
            <p:cNvPr id="18" name="矩形 17"/>
            <p:cNvSpPr/>
            <p:nvPr/>
          </p:nvSpPr>
          <p:spPr>
            <a:xfrm>
              <a:off x="1187624" y="2076161"/>
              <a:ext cx="6696743" cy="2016224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4131485" y="2076161"/>
              <a:ext cx="0" cy="201622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图片 19" descr="截图未命名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1331640" y="1999958"/>
            <a:ext cx="446857" cy="476000"/>
          </a:xfrm>
          <a:prstGeom prst="rect">
            <a:avLst/>
          </a:prstGeom>
        </p:spPr>
      </p:pic>
      <p:grpSp>
        <p:nvGrpSpPr>
          <p:cNvPr id="35" name="组合 34"/>
          <p:cNvGrpSpPr/>
          <p:nvPr/>
        </p:nvGrpSpPr>
        <p:grpSpPr>
          <a:xfrm>
            <a:off x="4411050" y="1922537"/>
            <a:ext cx="2753238" cy="759182"/>
            <a:chOff x="4283968" y="2219036"/>
            <a:chExt cx="2753238" cy="759182"/>
          </a:xfrm>
        </p:grpSpPr>
        <p:sp>
          <p:nvSpPr>
            <p:cNvPr id="22" name="AutoShape 12"/>
            <p:cNvSpPr>
              <a:spLocks noChangeArrowheads="1"/>
            </p:cNvSpPr>
            <p:nvPr/>
          </p:nvSpPr>
          <p:spPr bwMode="auto">
            <a:xfrm>
              <a:off x="4300902" y="2237111"/>
              <a:ext cx="2664296" cy="697125"/>
            </a:xfrm>
            <a:prstGeom prst="wedgeRoundRectCallout">
              <a:avLst>
                <a:gd name="adj1" fmla="val 56209"/>
                <a:gd name="adj2" fmla="val 8178"/>
                <a:gd name="adj3" fmla="val 16667"/>
              </a:avLst>
            </a:prstGeom>
            <a:solidFill>
              <a:srgbClr val="EBCDFB"/>
            </a:solidFill>
            <a:ln w="9525">
              <a:solidFill>
                <a:srgbClr val="7030A0"/>
              </a:solidFill>
              <a:miter lim="800000"/>
            </a:ln>
            <a:effectLst/>
          </p:spPr>
          <p:txBody>
            <a:bodyPr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6" name="文本框 10245"/>
            <p:cNvSpPr txBox="1">
              <a:spLocks noChangeArrowheads="1"/>
            </p:cNvSpPr>
            <p:nvPr/>
          </p:nvSpPr>
          <p:spPr bwMode="auto">
            <a:xfrm>
              <a:off x="4283968" y="2219036"/>
              <a:ext cx="2753238" cy="7591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600"/>
                </a:lnSpc>
              </a:pPr>
              <a:r>
                <a:rPr lang="en-US" altLang="zh-CN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300</a:t>
              </a:r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cs typeface="Arial" panose="020B0604020202020204" pitchFamily="34" charset="0"/>
                </a:rPr>
                <a:t>＋</a:t>
              </a:r>
              <a:r>
                <a:rPr lang="en-US" altLang="zh-CN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cs typeface="Arial" panose="020B0604020202020204" pitchFamily="34" charset="0"/>
                </a:rPr>
                <a:t>＝</a:t>
              </a:r>
              <a:r>
                <a:rPr lang="en-US" altLang="zh-CN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700</a:t>
              </a:r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cs typeface="Arial" panose="020B0604020202020204" pitchFamily="34" charset="0"/>
                </a:rPr>
                <a:t>，估计一共捐了</a:t>
              </a:r>
              <a:r>
                <a:rPr lang="en-US" altLang="zh-CN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700</a:t>
              </a:r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cs typeface="Arial" panose="020B0604020202020204" pitchFamily="34" charset="0"/>
                </a:rPr>
                <a:t>本。</a:t>
              </a:r>
              <a:endParaRPr lang="en-US" altLang="zh-CN" sz="2200" b="1" dirty="0" smtClean="0">
                <a:latin typeface="+mn-ea"/>
                <a:cs typeface="Arial" panose="020B0604020202020204" pitchFamily="34" charset="0"/>
              </a:endParaRPr>
            </a:p>
          </p:txBody>
        </p:sp>
      </p:grpSp>
      <p:pic>
        <p:nvPicPr>
          <p:cNvPr id="32" name="图片 31" descr="蘑菇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CD6"/>
              </a:clrFrom>
              <a:clrTo>
                <a:srgbClr val="FFFCD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69019" y="2059227"/>
            <a:ext cx="471333" cy="611333"/>
          </a:xfrm>
          <a:prstGeom prst="rect">
            <a:avLst/>
          </a:prstGeom>
        </p:spPr>
      </p:pic>
      <p:grpSp>
        <p:nvGrpSpPr>
          <p:cNvPr id="34" name="组合 33"/>
          <p:cNvGrpSpPr/>
          <p:nvPr/>
        </p:nvGrpSpPr>
        <p:grpSpPr>
          <a:xfrm>
            <a:off x="1907704" y="1888848"/>
            <a:ext cx="1938215" cy="759182"/>
            <a:chOff x="2129729" y="2185347"/>
            <a:chExt cx="1938215" cy="759182"/>
          </a:xfrm>
        </p:grpSpPr>
        <p:sp>
          <p:nvSpPr>
            <p:cNvPr id="33" name="AutoShape 12"/>
            <p:cNvSpPr>
              <a:spLocks noChangeArrowheads="1"/>
            </p:cNvSpPr>
            <p:nvPr/>
          </p:nvSpPr>
          <p:spPr bwMode="auto">
            <a:xfrm flipH="1">
              <a:off x="2178802" y="2220177"/>
              <a:ext cx="1817134" cy="684000"/>
            </a:xfrm>
            <a:prstGeom prst="wedgeRoundRectCallout">
              <a:avLst>
                <a:gd name="adj1" fmla="val 58306"/>
                <a:gd name="adj2" fmla="val 6602"/>
                <a:gd name="adj3" fmla="val 16667"/>
              </a:avLst>
            </a:prstGeom>
            <a:solidFill>
              <a:srgbClr val="FFFFCC"/>
            </a:solidFill>
            <a:ln w="9525">
              <a:solidFill>
                <a:srgbClr val="FF6600"/>
              </a:solidFill>
              <a:miter lim="800000"/>
            </a:ln>
            <a:effectLst/>
          </p:spPr>
          <p:txBody>
            <a:bodyPr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23" name="文本框 10245"/>
            <p:cNvSpPr txBox="1">
              <a:spLocks noChangeArrowheads="1"/>
            </p:cNvSpPr>
            <p:nvPr/>
          </p:nvSpPr>
          <p:spPr bwMode="auto">
            <a:xfrm>
              <a:off x="2129729" y="2185347"/>
              <a:ext cx="1938215" cy="7591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600"/>
                </a:lnSpc>
              </a:pPr>
              <a:r>
                <a:rPr lang="en-US" altLang="zh-CN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298</a:t>
              </a:r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cs typeface="Arial" panose="020B0604020202020204" pitchFamily="34" charset="0"/>
                </a:rPr>
                <a:t>接近</a:t>
              </a:r>
              <a:r>
                <a:rPr lang="en-US" altLang="zh-CN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300 </a:t>
              </a:r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cs typeface="Arial" panose="020B0604020202020204" pitchFamily="34" charset="0"/>
                </a:rPr>
                <a:t>，</a:t>
              </a:r>
              <a:r>
                <a:rPr lang="en-US" altLang="zh-CN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405</a:t>
              </a:r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cs typeface="Arial" panose="020B0604020202020204" pitchFamily="34" charset="0"/>
                </a:rPr>
                <a:t>接近</a:t>
              </a:r>
              <a:r>
                <a:rPr lang="en-US" altLang="zh-CN" sz="2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400</a:t>
              </a:r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cs typeface="Arial" panose="020B0604020202020204" pitchFamily="34" charset="0"/>
                </a:rPr>
                <a:t>。</a:t>
              </a:r>
              <a:endParaRPr lang="en-US" altLang="zh-CN" sz="2200" b="1" dirty="0" smtClean="0">
                <a:latin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2627784" y="3067427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2   9   8 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2267744" y="3396771"/>
            <a:ext cx="158417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+ 4   0   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2462639" y="3864643"/>
            <a:ext cx="147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2496430" y="2746253"/>
            <a:ext cx="144016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zh-CN" altLang="en-US" sz="2200" b="1" dirty="0" smtClean="0">
                <a:solidFill>
                  <a:srgbClr val="E06689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百  十  个</a:t>
            </a:r>
            <a:endParaRPr lang="zh-CN" altLang="en-US" sz="2200" dirty="0">
              <a:solidFill>
                <a:srgbClr val="E06689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4716016" y="3003798"/>
            <a:ext cx="3281066" cy="769441"/>
            <a:chOff x="4716016" y="3003798"/>
            <a:chExt cx="3281066" cy="769441"/>
          </a:xfrm>
        </p:grpSpPr>
        <p:sp>
          <p:nvSpPr>
            <p:cNvPr id="42" name="AutoShape 12"/>
            <p:cNvSpPr>
              <a:spLocks noChangeArrowheads="1"/>
            </p:cNvSpPr>
            <p:nvPr/>
          </p:nvSpPr>
          <p:spPr bwMode="auto">
            <a:xfrm>
              <a:off x="4775284" y="3056812"/>
              <a:ext cx="2461012" cy="684000"/>
            </a:xfrm>
            <a:prstGeom prst="wedgeRoundRectCallout">
              <a:avLst>
                <a:gd name="adj1" fmla="val 58306"/>
                <a:gd name="adj2" fmla="val 6602"/>
                <a:gd name="adj3" fmla="val 16667"/>
              </a:avLst>
            </a:prstGeom>
            <a:solidFill>
              <a:srgbClr val="FDD3E2"/>
            </a:solidFill>
            <a:ln w="9525">
              <a:solidFill>
                <a:srgbClr val="CC0066"/>
              </a:solidFill>
              <a:miter lim="800000"/>
            </a:ln>
            <a:effectLst/>
          </p:spPr>
          <p:txBody>
            <a:bodyPr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4" name="文本框 10245"/>
            <p:cNvSpPr txBox="1">
              <a:spLocks noChangeArrowheads="1"/>
            </p:cNvSpPr>
            <p:nvPr/>
          </p:nvSpPr>
          <p:spPr bwMode="auto">
            <a:xfrm>
              <a:off x="4716016" y="3003798"/>
              <a:ext cx="2664296" cy="76944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sym typeface="宋体" panose="02010600030101010101" pitchFamily="2" charset="-122"/>
                </a:rPr>
                <a:t>和的十位应该是几？百位呢？为什么？</a:t>
              </a:r>
              <a:r>
                <a:rPr lang="en-US" altLang="zh-CN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sym typeface="宋体" panose="02010600030101010101" pitchFamily="2" charset="-122"/>
                </a:rPr>
                <a:t> </a:t>
              </a:r>
              <a:endParaRPr lang="zh-CN" altLang="en-US" sz="2200" b="1" dirty="0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  <p:pic>
          <p:nvPicPr>
            <p:cNvPr id="45" name="图片 44" descr="白菜.pn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7452320" y="3075806"/>
              <a:ext cx="544762" cy="693333"/>
            </a:xfrm>
            <a:prstGeom prst="rect">
              <a:avLst/>
            </a:prstGeom>
          </p:spPr>
        </p:pic>
      </p:grp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3407133" y="3791770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8" name="标题 3"/>
          <p:cNvSpPr>
            <a:spLocks noGrp="1" noChangeArrowheads="1"/>
          </p:cNvSpPr>
          <p:nvPr/>
        </p:nvSpPr>
        <p:spPr bwMode="auto">
          <a:xfrm>
            <a:off x="2975085" y="3783224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9" name="标题 3"/>
          <p:cNvSpPr>
            <a:spLocks noGrp="1" noChangeArrowheads="1"/>
          </p:cNvSpPr>
          <p:nvPr/>
        </p:nvSpPr>
        <p:spPr bwMode="auto">
          <a:xfrm>
            <a:off x="2547309" y="3783224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7" grpId="0"/>
      <p:bldP spid="48" grpId="0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1691680" y="881698"/>
            <a:ext cx="360000" cy="380282"/>
            <a:chOff x="719592" y="1018103"/>
            <a:chExt cx="360000" cy="380282"/>
          </a:xfrm>
        </p:grpSpPr>
        <p:pic>
          <p:nvPicPr>
            <p:cNvPr id="4" name="Picture 6"/>
            <p:cNvPicPr>
              <a:picLocks noChangeArrowheads="1"/>
            </p:cNvPicPr>
            <p:nvPr/>
          </p:nvPicPr>
          <p:blipFill>
            <a:blip r:embed="rId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文本框 10245"/>
          <p:cNvSpPr txBox="1">
            <a:spLocks noChangeArrowheads="1"/>
          </p:cNvSpPr>
          <p:nvPr/>
        </p:nvSpPr>
        <p:spPr bwMode="auto">
          <a:xfrm>
            <a:off x="2555776" y="813941"/>
            <a:ext cx="309634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298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405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＝</a:t>
            </a:r>
            <a:r>
              <a:rPr lang="zh-CN" altLang="en-US" sz="2400" b="1" u="sng" dirty="0" smtClean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3191186" y="1524772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2   9   8 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8" name="标题 3"/>
          <p:cNvSpPr>
            <a:spLocks noGrp="1" noChangeArrowheads="1"/>
          </p:cNvSpPr>
          <p:nvPr/>
        </p:nvSpPr>
        <p:spPr bwMode="auto">
          <a:xfrm>
            <a:off x="2831146" y="1854116"/>
            <a:ext cx="158417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+ 4   0   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39" name="直接连接符 38"/>
          <p:cNvCxnSpPr/>
          <p:nvPr/>
        </p:nvCxnSpPr>
        <p:spPr>
          <a:xfrm>
            <a:off x="3059909" y="2321988"/>
            <a:ext cx="140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标题 3"/>
          <p:cNvSpPr>
            <a:spLocks noGrp="1" noChangeArrowheads="1"/>
          </p:cNvSpPr>
          <p:nvPr/>
        </p:nvSpPr>
        <p:spPr bwMode="auto">
          <a:xfrm>
            <a:off x="3059832" y="1203598"/>
            <a:ext cx="144016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zh-CN" altLang="en-US" sz="2200" b="1" dirty="0" smtClean="0">
                <a:solidFill>
                  <a:srgbClr val="E06689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百  十  个</a:t>
            </a:r>
            <a:endParaRPr lang="zh-CN" altLang="en-US" sz="2200" dirty="0">
              <a:solidFill>
                <a:srgbClr val="E06689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7" name="标题 3"/>
          <p:cNvSpPr>
            <a:spLocks noGrp="1" noChangeArrowheads="1"/>
          </p:cNvSpPr>
          <p:nvPr/>
        </p:nvSpPr>
        <p:spPr bwMode="auto">
          <a:xfrm>
            <a:off x="3970535" y="224911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8" name="标题 3"/>
          <p:cNvSpPr>
            <a:spLocks noGrp="1" noChangeArrowheads="1"/>
          </p:cNvSpPr>
          <p:nvPr/>
        </p:nvSpPr>
        <p:spPr bwMode="auto">
          <a:xfrm>
            <a:off x="3538487" y="2240569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9" name="标题 3"/>
          <p:cNvSpPr>
            <a:spLocks noGrp="1" noChangeArrowheads="1"/>
          </p:cNvSpPr>
          <p:nvPr/>
        </p:nvSpPr>
        <p:spPr bwMode="auto">
          <a:xfrm>
            <a:off x="3110711" y="2240569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2051720" y="2427734"/>
            <a:ext cx="4125662" cy="689143"/>
            <a:chOff x="2195736" y="2571750"/>
            <a:chExt cx="4125662" cy="689143"/>
          </a:xfrm>
        </p:grpSpPr>
        <p:pic>
          <p:nvPicPr>
            <p:cNvPr id="34" name="图片 33" descr="茄子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195736" y="2571750"/>
              <a:ext cx="612000" cy="689143"/>
            </a:xfrm>
            <a:prstGeom prst="rect">
              <a:avLst/>
            </a:prstGeom>
          </p:spPr>
        </p:pic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 flipH="1">
              <a:off x="2915816" y="2859782"/>
              <a:ext cx="3261566" cy="324000"/>
            </a:xfrm>
            <a:prstGeom prst="wedgeRoundRectCallout">
              <a:avLst>
                <a:gd name="adj1" fmla="val 56489"/>
                <a:gd name="adj2" fmla="val -6464"/>
                <a:gd name="adj3" fmla="val 16667"/>
              </a:avLst>
            </a:prstGeom>
            <a:solidFill>
              <a:srgbClr val="FFFFCC"/>
            </a:solidFill>
            <a:ln w="9525">
              <a:solidFill>
                <a:srgbClr val="FF6600"/>
              </a:solidFill>
              <a:miter lim="800000"/>
            </a:ln>
            <a:effectLst/>
          </p:spPr>
          <p:txBody>
            <a:bodyPr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6" name="文本框 10245"/>
            <p:cNvSpPr txBox="1">
              <a:spLocks noChangeArrowheads="1"/>
            </p:cNvSpPr>
            <p:nvPr/>
          </p:nvSpPr>
          <p:spPr bwMode="auto">
            <a:xfrm>
              <a:off x="2865014" y="2804708"/>
              <a:ext cx="3456384" cy="43088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r>
                <a:rPr lang="zh-CN" altLang="en-US" sz="2200" b="1" dirty="0" smtClean="0">
                  <a:latin typeface="楷体_GB2312" panose="02010609030101010101" pitchFamily="49" charset="-122"/>
                  <a:ea typeface="楷体_GB2312" panose="02010609030101010101" pitchFamily="49" charset="-122"/>
                  <a:sym typeface="宋体" panose="02010600030101010101" pitchFamily="2" charset="-122"/>
                </a:rPr>
                <a:t>验算一下，看做对了没有。</a:t>
              </a:r>
              <a:r>
                <a:rPr lang="en-US" altLang="zh-CN" sz="2200" dirty="0" smtClean="0">
                  <a:solidFill>
                    <a:srgbClr val="0000FF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  <a:sym typeface="宋体" panose="02010600030101010101" pitchFamily="2" charset="-122"/>
                </a:rPr>
                <a:t> </a:t>
              </a:r>
              <a:endParaRPr lang="zh-CN" altLang="en-US" sz="2200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</p:grp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3169980" y="3015534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4   0   5 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2818407" y="3344878"/>
            <a:ext cx="158417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+ 2   9   8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50" name="直接连接符 49"/>
          <p:cNvCxnSpPr/>
          <p:nvPr/>
        </p:nvCxnSpPr>
        <p:spPr>
          <a:xfrm>
            <a:off x="3038703" y="3812750"/>
            <a:ext cx="140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标题 3"/>
          <p:cNvSpPr>
            <a:spLocks noGrp="1" noChangeArrowheads="1"/>
          </p:cNvSpPr>
          <p:nvPr/>
        </p:nvSpPr>
        <p:spPr bwMode="auto">
          <a:xfrm>
            <a:off x="3949329" y="373987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2" name="标题 3"/>
          <p:cNvSpPr>
            <a:spLocks noGrp="1" noChangeArrowheads="1"/>
          </p:cNvSpPr>
          <p:nvPr/>
        </p:nvSpPr>
        <p:spPr bwMode="auto">
          <a:xfrm>
            <a:off x="3517281" y="373133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3" name="标题 3"/>
          <p:cNvSpPr>
            <a:spLocks noGrp="1" noChangeArrowheads="1"/>
          </p:cNvSpPr>
          <p:nvPr/>
        </p:nvSpPr>
        <p:spPr bwMode="auto">
          <a:xfrm>
            <a:off x="3089505" y="373133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4" name="文本框 10245"/>
          <p:cNvSpPr txBox="1">
            <a:spLocks noChangeArrowheads="1"/>
          </p:cNvSpPr>
          <p:nvPr/>
        </p:nvSpPr>
        <p:spPr bwMode="auto">
          <a:xfrm>
            <a:off x="4529665" y="4083918"/>
            <a:ext cx="43924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答：两个年级一共捐了</a:t>
            </a:r>
            <a:r>
              <a:rPr lang="zh-CN" altLang="en-US" sz="2400" b="1" u="sng" dirty="0" smtClean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本。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5" name="文本框 10245"/>
          <p:cNvSpPr txBox="1">
            <a:spLocks noChangeArrowheads="1"/>
          </p:cNvSpPr>
          <p:nvPr/>
        </p:nvSpPr>
        <p:spPr bwMode="auto">
          <a:xfrm>
            <a:off x="7600762" y="4083918"/>
            <a:ext cx="7920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703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6" name="文本框 10245"/>
          <p:cNvSpPr txBox="1">
            <a:spLocks noChangeArrowheads="1"/>
          </p:cNvSpPr>
          <p:nvPr/>
        </p:nvSpPr>
        <p:spPr bwMode="auto">
          <a:xfrm>
            <a:off x="4207765" y="784212"/>
            <a:ext cx="7920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703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7" name="文本框 10245"/>
          <p:cNvSpPr txBox="1">
            <a:spLocks noChangeArrowheads="1"/>
          </p:cNvSpPr>
          <p:nvPr/>
        </p:nvSpPr>
        <p:spPr bwMode="auto">
          <a:xfrm>
            <a:off x="5050655" y="801146"/>
            <a:ext cx="6480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</a:rPr>
              <a:t>本</a:t>
            </a:r>
            <a:endParaRPr lang="zh-CN" altLang="en-US" sz="2400" b="1" dirty="0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6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552" y="1059582"/>
            <a:ext cx="129600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971600" y="1461803"/>
            <a:ext cx="47525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用竖式计算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954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383 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，并验算。</a:t>
            </a:r>
            <a:r>
              <a:rPr lang="en-US" altLang="zh-CN" sz="2400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" name="标题 3"/>
          <p:cNvSpPr>
            <a:spLocks noGrp="1" noChangeArrowheads="1"/>
          </p:cNvSpPr>
          <p:nvPr/>
        </p:nvSpPr>
        <p:spPr bwMode="auto">
          <a:xfrm>
            <a:off x="2411760" y="1965859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9   5   4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1619672" y="2295203"/>
            <a:ext cx="201622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 3   8   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005313" y="2763075"/>
            <a:ext cx="16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3203848" y="267669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2771800" y="266814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2344024" y="266814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" name="标题 3"/>
          <p:cNvSpPr>
            <a:spLocks noGrp="1" noChangeArrowheads="1"/>
          </p:cNvSpPr>
          <p:nvPr/>
        </p:nvSpPr>
        <p:spPr bwMode="auto">
          <a:xfrm>
            <a:off x="1907704" y="266814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" name="标题 3"/>
          <p:cNvSpPr>
            <a:spLocks noGrp="1" noChangeArrowheads="1"/>
          </p:cNvSpPr>
          <p:nvPr/>
        </p:nvSpPr>
        <p:spPr bwMode="auto">
          <a:xfrm>
            <a:off x="6084168" y="1965859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3   8   3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5292080" y="2295203"/>
            <a:ext cx="201622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 9   5   4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5677721" y="2763075"/>
            <a:ext cx="16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6876256" y="267669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5" name="标题 3"/>
          <p:cNvSpPr>
            <a:spLocks noGrp="1" noChangeArrowheads="1"/>
          </p:cNvSpPr>
          <p:nvPr/>
        </p:nvSpPr>
        <p:spPr bwMode="auto">
          <a:xfrm>
            <a:off x="6444208" y="267669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6016432" y="267669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5580112" y="267669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8" name="文本框 10245"/>
          <p:cNvSpPr txBox="1">
            <a:spLocks noChangeArrowheads="1"/>
          </p:cNvSpPr>
          <p:nvPr/>
        </p:nvSpPr>
        <p:spPr bwMode="auto">
          <a:xfrm>
            <a:off x="4499992" y="2037867"/>
            <a:ext cx="1008112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验算：</a:t>
            </a:r>
            <a:r>
              <a:rPr lang="en-US" altLang="zh-CN" sz="2200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2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9552" y="1173771"/>
            <a:ext cx="1152000" cy="36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539552" y="1677827"/>
            <a:ext cx="495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4" name="标题 3"/>
          <p:cNvSpPr>
            <a:spLocks noGrp="1" noChangeArrowheads="1"/>
          </p:cNvSpPr>
          <p:nvPr/>
        </p:nvSpPr>
        <p:spPr bwMode="auto">
          <a:xfrm>
            <a:off x="3856192" y="1605819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4   3   6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3275856" y="1935163"/>
            <a:ext cx="1804472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 5   7   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491880" y="2403035"/>
            <a:ext cx="16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4648280" y="23166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4216232" y="230810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3788456" y="230810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" name="标题 3"/>
          <p:cNvSpPr>
            <a:spLocks noGrp="1" noChangeArrowheads="1"/>
          </p:cNvSpPr>
          <p:nvPr/>
        </p:nvSpPr>
        <p:spPr bwMode="auto">
          <a:xfrm>
            <a:off x="6660232" y="1605819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6   2   3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" name="标题 3"/>
          <p:cNvSpPr>
            <a:spLocks noGrp="1" noChangeArrowheads="1"/>
          </p:cNvSpPr>
          <p:nvPr/>
        </p:nvSpPr>
        <p:spPr bwMode="auto">
          <a:xfrm>
            <a:off x="5868144" y="1935163"/>
            <a:ext cx="201622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 9   4   8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6283458" y="2403035"/>
            <a:ext cx="16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标题 3"/>
          <p:cNvSpPr>
            <a:spLocks noGrp="1" noChangeArrowheads="1"/>
          </p:cNvSpPr>
          <p:nvPr/>
        </p:nvSpPr>
        <p:spPr bwMode="auto">
          <a:xfrm>
            <a:off x="7452320" y="23166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7020272" y="23166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5" name="标题 3"/>
          <p:cNvSpPr>
            <a:spLocks noGrp="1" noChangeArrowheads="1"/>
          </p:cNvSpPr>
          <p:nvPr/>
        </p:nvSpPr>
        <p:spPr bwMode="auto">
          <a:xfrm>
            <a:off x="6592496" y="23166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6156176" y="23166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1475656" y="1605819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7   9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1043608" y="1935163"/>
            <a:ext cx="165618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+ 6   6   2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1331640" y="2403035"/>
            <a:ext cx="140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2267744" y="23166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1835696" y="230810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2" name="标题 3"/>
          <p:cNvSpPr>
            <a:spLocks noGrp="1" noChangeArrowheads="1"/>
          </p:cNvSpPr>
          <p:nvPr/>
        </p:nvSpPr>
        <p:spPr bwMode="auto">
          <a:xfrm>
            <a:off x="1407920" y="230810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3419872" y="230810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  <p:bldP spid="15" grpId="0"/>
      <p:bldP spid="16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豆角.png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7584" y="1148524"/>
            <a:ext cx="520000" cy="874286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 flipH="1">
            <a:off x="1479850" y="1364548"/>
            <a:ext cx="3884237" cy="324000"/>
          </a:xfrm>
          <a:prstGeom prst="wedgeRoundRectCallout">
            <a:avLst>
              <a:gd name="adj1" fmla="val 53511"/>
              <a:gd name="adj2" fmla="val -11690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1403648" y="1292540"/>
            <a:ext cx="4104456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先找出错在哪里，再改正过来。</a:t>
            </a:r>
            <a:r>
              <a:rPr lang="en-US" altLang="zh-CN" sz="2200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2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672" y="644468"/>
            <a:ext cx="1152000" cy="36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本框 10245"/>
          <p:cNvSpPr txBox="1">
            <a:spLocks noChangeArrowheads="1"/>
          </p:cNvSpPr>
          <p:nvPr/>
        </p:nvSpPr>
        <p:spPr bwMode="auto">
          <a:xfrm>
            <a:off x="395664" y="1063854"/>
            <a:ext cx="495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8" name="图片 7" descr="71－第2题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856" y="1955447"/>
            <a:ext cx="2880000" cy="2361429"/>
          </a:xfrm>
          <a:prstGeom prst="rect">
            <a:avLst/>
          </a:prstGeom>
        </p:spPr>
      </p:pic>
      <p:sp>
        <p:nvSpPr>
          <p:cNvPr id="9" name="标题 3"/>
          <p:cNvSpPr>
            <a:spLocks noGrp="1" noChangeArrowheads="1"/>
          </p:cNvSpPr>
          <p:nvPr/>
        </p:nvSpPr>
        <p:spPr bwMode="auto">
          <a:xfrm>
            <a:off x="1274647" y="2630865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6  5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" name="标题 3"/>
          <p:cNvSpPr>
            <a:spLocks noGrp="1" noChangeArrowheads="1"/>
          </p:cNvSpPr>
          <p:nvPr/>
        </p:nvSpPr>
        <p:spPr bwMode="auto">
          <a:xfrm>
            <a:off x="1064813" y="2960209"/>
            <a:ext cx="1433969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+ 2  4  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1295776" y="3428081"/>
            <a:ext cx="12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标题 3"/>
          <p:cNvSpPr>
            <a:spLocks noGrp="1" noChangeArrowheads="1"/>
          </p:cNvSpPr>
          <p:nvPr/>
        </p:nvSpPr>
        <p:spPr bwMode="auto">
          <a:xfrm>
            <a:off x="2066735" y="334169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3" name="标题 3"/>
          <p:cNvSpPr>
            <a:spLocks noGrp="1" noChangeArrowheads="1"/>
          </p:cNvSpPr>
          <p:nvPr/>
        </p:nvSpPr>
        <p:spPr bwMode="auto">
          <a:xfrm>
            <a:off x="1710890" y="33331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4" name="标题 3"/>
          <p:cNvSpPr>
            <a:spLocks noGrp="1" noChangeArrowheads="1"/>
          </p:cNvSpPr>
          <p:nvPr/>
        </p:nvSpPr>
        <p:spPr bwMode="auto">
          <a:xfrm>
            <a:off x="1367784" y="33331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15" name="图片 14" descr="71－第2题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4148" y="1955447"/>
            <a:ext cx="2880000" cy="2361429"/>
          </a:xfrm>
          <a:prstGeom prst="rect">
            <a:avLst/>
          </a:prstGeom>
        </p:spPr>
      </p:pic>
      <p:pic>
        <p:nvPicPr>
          <p:cNvPr id="16" name="图片 15" descr="71－第2题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52440" y="1955447"/>
            <a:ext cx="2880000" cy="2361429"/>
          </a:xfrm>
          <a:prstGeom prst="rect">
            <a:avLst/>
          </a:prstGeom>
        </p:spPr>
      </p:pic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6518492" y="2630859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6  3  4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8" name="标题 3"/>
          <p:cNvSpPr>
            <a:spLocks noGrp="1" noChangeArrowheads="1"/>
          </p:cNvSpPr>
          <p:nvPr/>
        </p:nvSpPr>
        <p:spPr bwMode="auto">
          <a:xfrm>
            <a:off x="6308658" y="2960203"/>
            <a:ext cx="1433969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+ 5  6  9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19" name="直接连接符 18"/>
          <p:cNvCxnSpPr/>
          <p:nvPr/>
        </p:nvCxnSpPr>
        <p:spPr>
          <a:xfrm>
            <a:off x="6539621" y="3428075"/>
            <a:ext cx="12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7310580" y="334169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6954735" y="333314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2" name="标题 3"/>
          <p:cNvSpPr>
            <a:spLocks noGrp="1" noChangeArrowheads="1"/>
          </p:cNvSpPr>
          <p:nvPr/>
        </p:nvSpPr>
        <p:spPr bwMode="auto">
          <a:xfrm>
            <a:off x="6611629" y="333314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3" name="标题 3"/>
          <p:cNvSpPr>
            <a:spLocks noGrp="1" noChangeArrowheads="1"/>
          </p:cNvSpPr>
          <p:nvPr/>
        </p:nvSpPr>
        <p:spPr bwMode="auto">
          <a:xfrm>
            <a:off x="3898527" y="2626824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7  6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4" name="标题 3"/>
          <p:cNvSpPr>
            <a:spLocks noGrp="1" noChangeArrowheads="1"/>
          </p:cNvSpPr>
          <p:nvPr/>
        </p:nvSpPr>
        <p:spPr bwMode="auto">
          <a:xfrm>
            <a:off x="3680227" y="2956168"/>
            <a:ext cx="1433969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+ 6  4  6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3911189" y="3424040"/>
            <a:ext cx="12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标题 3"/>
          <p:cNvSpPr>
            <a:spLocks noGrp="1" noChangeArrowheads="1"/>
          </p:cNvSpPr>
          <p:nvPr/>
        </p:nvSpPr>
        <p:spPr bwMode="auto">
          <a:xfrm>
            <a:off x="4682148" y="333765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7" name="标题 3"/>
          <p:cNvSpPr>
            <a:spLocks noGrp="1" noChangeArrowheads="1"/>
          </p:cNvSpPr>
          <p:nvPr/>
        </p:nvSpPr>
        <p:spPr bwMode="auto">
          <a:xfrm>
            <a:off x="4326303" y="3329110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8" name="标题 3"/>
          <p:cNvSpPr>
            <a:spLocks noGrp="1" noChangeArrowheads="1"/>
          </p:cNvSpPr>
          <p:nvPr/>
        </p:nvSpPr>
        <p:spPr bwMode="auto">
          <a:xfrm>
            <a:off x="3983197" y="3329110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9" name="标题 3"/>
          <p:cNvSpPr>
            <a:spLocks noGrp="1" noChangeArrowheads="1"/>
          </p:cNvSpPr>
          <p:nvPr/>
        </p:nvSpPr>
        <p:spPr bwMode="auto">
          <a:xfrm>
            <a:off x="6338332" y="333314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0" name="标题 3"/>
          <p:cNvSpPr>
            <a:spLocks noGrp="1" noChangeArrowheads="1"/>
          </p:cNvSpPr>
          <p:nvPr/>
        </p:nvSpPr>
        <p:spPr bwMode="auto">
          <a:xfrm>
            <a:off x="1367784" y="33331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1" name="标题 3"/>
          <p:cNvSpPr>
            <a:spLocks noGrp="1" noChangeArrowheads="1"/>
          </p:cNvSpPr>
          <p:nvPr/>
        </p:nvSpPr>
        <p:spPr bwMode="auto">
          <a:xfrm>
            <a:off x="1367784" y="3333151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2" name="标题 3"/>
          <p:cNvSpPr>
            <a:spLocks noGrp="1" noChangeArrowheads="1"/>
          </p:cNvSpPr>
          <p:nvPr/>
        </p:nvSpPr>
        <p:spPr bwMode="auto">
          <a:xfrm>
            <a:off x="4326303" y="3329110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3" name="标题 3"/>
          <p:cNvSpPr>
            <a:spLocks noGrp="1" noChangeArrowheads="1"/>
          </p:cNvSpPr>
          <p:nvPr/>
        </p:nvSpPr>
        <p:spPr bwMode="auto">
          <a:xfrm>
            <a:off x="4326303" y="3329110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6611629" y="333314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6611629" y="3333145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27" grpId="0"/>
      <p:bldP spid="30" grpId="0"/>
      <p:bldP spid="31" grpId="0"/>
      <p:bldP spid="31" grpId="1"/>
      <p:bldP spid="32" grpId="0"/>
      <p:bldP spid="32" grpId="1"/>
      <p:bldP spid="33" grpId="0"/>
      <p:bldP spid="34" grpId="0"/>
      <p:bldP spid="34" grpId="1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Picture 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627534"/>
            <a:ext cx="1152000" cy="36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文本框 10245"/>
          <p:cNvSpPr txBox="1">
            <a:spLocks noChangeArrowheads="1"/>
          </p:cNvSpPr>
          <p:nvPr/>
        </p:nvSpPr>
        <p:spPr bwMode="auto">
          <a:xfrm>
            <a:off x="0" y="1017777"/>
            <a:ext cx="35283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用竖式计算，并验算。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3" name="文本框 10245"/>
          <p:cNvSpPr txBox="1">
            <a:spLocks noChangeArrowheads="1"/>
          </p:cNvSpPr>
          <p:nvPr/>
        </p:nvSpPr>
        <p:spPr bwMode="auto">
          <a:xfrm>
            <a:off x="360040" y="1449825"/>
            <a:ext cx="15841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spc="-1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535</a:t>
            </a:r>
            <a:r>
              <a:rPr lang="zh-CN" altLang="en-US" sz="2400" b="1" spc="-100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spc="-1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89</a:t>
            </a:r>
            <a:endParaRPr lang="zh-CN" altLang="en-US" sz="2400" spc="-1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4" name="文本框 10245"/>
          <p:cNvSpPr txBox="1">
            <a:spLocks noChangeArrowheads="1"/>
          </p:cNvSpPr>
          <p:nvPr/>
        </p:nvSpPr>
        <p:spPr bwMode="auto">
          <a:xfrm>
            <a:off x="2359506" y="1449825"/>
            <a:ext cx="14401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spc="-1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238</a:t>
            </a:r>
            <a:r>
              <a:rPr lang="zh-CN" altLang="en-US" sz="2400" b="1" spc="-100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spc="-1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907</a:t>
            </a:r>
            <a:endParaRPr lang="zh-CN" altLang="en-US" sz="2400" spc="-1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5" name="文本框 10245"/>
          <p:cNvSpPr txBox="1">
            <a:spLocks noChangeArrowheads="1"/>
          </p:cNvSpPr>
          <p:nvPr/>
        </p:nvSpPr>
        <p:spPr bwMode="auto">
          <a:xfrm>
            <a:off x="4615096" y="1449825"/>
            <a:ext cx="14401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90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910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6" name="文本框 10245"/>
          <p:cNvSpPr txBox="1">
            <a:spLocks noChangeArrowheads="1"/>
          </p:cNvSpPr>
          <p:nvPr/>
        </p:nvSpPr>
        <p:spPr bwMode="auto">
          <a:xfrm>
            <a:off x="6777461" y="1449825"/>
            <a:ext cx="15841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647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353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7" name="文本框 10245"/>
          <p:cNvSpPr txBox="1">
            <a:spLocks noChangeArrowheads="1"/>
          </p:cNvSpPr>
          <p:nvPr/>
        </p:nvSpPr>
        <p:spPr bwMode="auto">
          <a:xfrm>
            <a:off x="1487086" y="1449825"/>
            <a:ext cx="9966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624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8" name="文本框 10245"/>
          <p:cNvSpPr txBox="1">
            <a:spLocks noChangeArrowheads="1"/>
          </p:cNvSpPr>
          <p:nvPr/>
        </p:nvSpPr>
        <p:spPr bwMode="auto">
          <a:xfrm>
            <a:off x="3594753" y="1449825"/>
            <a:ext cx="10436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1145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69" name="文本框 10245"/>
          <p:cNvSpPr txBox="1">
            <a:spLocks noChangeArrowheads="1"/>
          </p:cNvSpPr>
          <p:nvPr/>
        </p:nvSpPr>
        <p:spPr bwMode="auto">
          <a:xfrm>
            <a:off x="5781846" y="1449825"/>
            <a:ext cx="10436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1000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0" name="文本框 10245"/>
          <p:cNvSpPr txBox="1">
            <a:spLocks noChangeArrowheads="1"/>
          </p:cNvSpPr>
          <p:nvPr/>
        </p:nvSpPr>
        <p:spPr bwMode="auto">
          <a:xfrm>
            <a:off x="8145613" y="1449825"/>
            <a:ext cx="111561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=</a:t>
            </a:r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1000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1" name="标题 3"/>
          <p:cNvSpPr>
            <a:spLocks noGrp="1" noChangeArrowheads="1"/>
          </p:cNvSpPr>
          <p:nvPr/>
        </p:nvSpPr>
        <p:spPr bwMode="auto">
          <a:xfrm>
            <a:off x="5076056" y="1893851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9   0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2" name="标题 3"/>
          <p:cNvSpPr>
            <a:spLocks noGrp="1" noChangeArrowheads="1"/>
          </p:cNvSpPr>
          <p:nvPr/>
        </p:nvSpPr>
        <p:spPr bwMode="auto">
          <a:xfrm>
            <a:off x="4572000" y="2223195"/>
            <a:ext cx="1728192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9   1   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73" name="直接连接符 72"/>
          <p:cNvCxnSpPr/>
          <p:nvPr/>
        </p:nvCxnSpPr>
        <p:spPr>
          <a:xfrm>
            <a:off x="4796568" y="2691067"/>
            <a:ext cx="151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标题 3"/>
          <p:cNvSpPr>
            <a:spLocks noGrp="1" noChangeArrowheads="1"/>
          </p:cNvSpPr>
          <p:nvPr/>
        </p:nvSpPr>
        <p:spPr bwMode="auto">
          <a:xfrm>
            <a:off x="5868144" y="2604683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5" name="标题 3"/>
          <p:cNvSpPr>
            <a:spLocks noGrp="1" noChangeArrowheads="1"/>
          </p:cNvSpPr>
          <p:nvPr/>
        </p:nvSpPr>
        <p:spPr bwMode="auto">
          <a:xfrm>
            <a:off x="5436096" y="259613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6" name="标题 3"/>
          <p:cNvSpPr>
            <a:spLocks noGrp="1" noChangeArrowheads="1"/>
          </p:cNvSpPr>
          <p:nvPr/>
        </p:nvSpPr>
        <p:spPr bwMode="auto">
          <a:xfrm>
            <a:off x="5008320" y="259613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7" name="标题 3"/>
          <p:cNvSpPr>
            <a:spLocks noGrp="1" noChangeArrowheads="1"/>
          </p:cNvSpPr>
          <p:nvPr/>
        </p:nvSpPr>
        <p:spPr bwMode="auto">
          <a:xfrm>
            <a:off x="7452320" y="1893851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6   4   7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78" name="标题 3"/>
          <p:cNvSpPr>
            <a:spLocks noGrp="1" noChangeArrowheads="1"/>
          </p:cNvSpPr>
          <p:nvPr/>
        </p:nvSpPr>
        <p:spPr bwMode="auto">
          <a:xfrm>
            <a:off x="6660232" y="2223195"/>
            <a:ext cx="201622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 3   5   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79" name="直接连接符 78"/>
          <p:cNvCxnSpPr/>
          <p:nvPr/>
        </p:nvCxnSpPr>
        <p:spPr>
          <a:xfrm>
            <a:off x="7037129" y="2691067"/>
            <a:ext cx="16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标题 3"/>
          <p:cNvSpPr>
            <a:spLocks noGrp="1" noChangeArrowheads="1"/>
          </p:cNvSpPr>
          <p:nvPr/>
        </p:nvSpPr>
        <p:spPr bwMode="auto">
          <a:xfrm>
            <a:off x="8244408" y="2604683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1" name="标题 3"/>
          <p:cNvSpPr>
            <a:spLocks noGrp="1" noChangeArrowheads="1"/>
          </p:cNvSpPr>
          <p:nvPr/>
        </p:nvSpPr>
        <p:spPr bwMode="auto">
          <a:xfrm>
            <a:off x="7812360" y="2604683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2" name="标题 3"/>
          <p:cNvSpPr>
            <a:spLocks noGrp="1" noChangeArrowheads="1"/>
          </p:cNvSpPr>
          <p:nvPr/>
        </p:nvSpPr>
        <p:spPr bwMode="auto">
          <a:xfrm>
            <a:off x="7384584" y="2604683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3" name="标题 3"/>
          <p:cNvSpPr>
            <a:spLocks noGrp="1" noChangeArrowheads="1"/>
          </p:cNvSpPr>
          <p:nvPr/>
        </p:nvSpPr>
        <p:spPr bwMode="auto">
          <a:xfrm>
            <a:off x="6948264" y="2604683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4" name="标题 3"/>
          <p:cNvSpPr>
            <a:spLocks noGrp="1" noChangeArrowheads="1"/>
          </p:cNvSpPr>
          <p:nvPr/>
        </p:nvSpPr>
        <p:spPr bwMode="auto">
          <a:xfrm>
            <a:off x="2951976" y="1893851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2   3   8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5" name="标题 3"/>
          <p:cNvSpPr>
            <a:spLocks noGrp="1" noChangeArrowheads="1"/>
          </p:cNvSpPr>
          <p:nvPr/>
        </p:nvSpPr>
        <p:spPr bwMode="auto">
          <a:xfrm>
            <a:off x="2267744" y="2223195"/>
            <a:ext cx="190836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9   0   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86" name="直接连接符 85"/>
          <p:cNvCxnSpPr/>
          <p:nvPr/>
        </p:nvCxnSpPr>
        <p:spPr>
          <a:xfrm>
            <a:off x="2587818" y="2691067"/>
            <a:ext cx="158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标题 3"/>
          <p:cNvSpPr>
            <a:spLocks noGrp="1" noChangeArrowheads="1"/>
          </p:cNvSpPr>
          <p:nvPr/>
        </p:nvSpPr>
        <p:spPr bwMode="auto">
          <a:xfrm>
            <a:off x="3744064" y="2604683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8" name="标题 3"/>
          <p:cNvSpPr>
            <a:spLocks noGrp="1" noChangeArrowheads="1"/>
          </p:cNvSpPr>
          <p:nvPr/>
        </p:nvSpPr>
        <p:spPr bwMode="auto">
          <a:xfrm>
            <a:off x="3312016" y="259613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89" name="标题 3"/>
          <p:cNvSpPr>
            <a:spLocks noGrp="1" noChangeArrowheads="1"/>
          </p:cNvSpPr>
          <p:nvPr/>
        </p:nvSpPr>
        <p:spPr bwMode="auto">
          <a:xfrm>
            <a:off x="2884240" y="259613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0" name="标题 3"/>
          <p:cNvSpPr>
            <a:spLocks noGrp="1" noChangeArrowheads="1"/>
          </p:cNvSpPr>
          <p:nvPr/>
        </p:nvSpPr>
        <p:spPr bwMode="auto">
          <a:xfrm>
            <a:off x="899592" y="1893851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5   3   5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1" name="标题 3"/>
          <p:cNvSpPr>
            <a:spLocks noGrp="1" noChangeArrowheads="1"/>
          </p:cNvSpPr>
          <p:nvPr/>
        </p:nvSpPr>
        <p:spPr bwMode="auto">
          <a:xfrm>
            <a:off x="539552" y="2223195"/>
            <a:ext cx="158417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    8   9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92" name="直接连接符 91"/>
          <p:cNvCxnSpPr/>
          <p:nvPr/>
        </p:nvCxnSpPr>
        <p:spPr>
          <a:xfrm>
            <a:off x="755576" y="2691067"/>
            <a:ext cx="140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标题 3"/>
          <p:cNvSpPr>
            <a:spLocks noGrp="1" noChangeArrowheads="1"/>
          </p:cNvSpPr>
          <p:nvPr/>
        </p:nvSpPr>
        <p:spPr bwMode="auto">
          <a:xfrm>
            <a:off x="1691680" y="259613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4" name="标题 3"/>
          <p:cNvSpPr>
            <a:spLocks noGrp="1" noChangeArrowheads="1"/>
          </p:cNvSpPr>
          <p:nvPr/>
        </p:nvSpPr>
        <p:spPr bwMode="auto">
          <a:xfrm>
            <a:off x="1259632" y="259613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5" name="标题 3"/>
          <p:cNvSpPr>
            <a:spLocks noGrp="1" noChangeArrowheads="1"/>
          </p:cNvSpPr>
          <p:nvPr/>
        </p:nvSpPr>
        <p:spPr bwMode="auto">
          <a:xfrm>
            <a:off x="831856" y="259613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6" name="标题 3"/>
          <p:cNvSpPr>
            <a:spLocks noGrp="1" noChangeArrowheads="1"/>
          </p:cNvSpPr>
          <p:nvPr/>
        </p:nvSpPr>
        <p:spPr bwMode="auto">
          <a:xfrm>
            <a:off x="5067583" y="3291830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9   1   0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7" name="标题 3"/>
          <p:cNvSpPr>
            <a:spLocks noGrp="1" noChangeArrowheads="1"/>
          </p:cNvSpPr>
          <p:nvPr/>
        </p:nvSpPr>
        <p:spPr bwMode="auto">
          <a:xfrm>
            <a:off x="4707543" y="3621174"/>
            <a:ext cx="158417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    9   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98" name="直接连接符 97"/>
          <p:cNvCxnSpPr/>
          <p:nvPr/>
        </p:nvCxnSpPr>
        <p:spPr>
          <a:xfrm>
            <a:off x="4788095" y="4089046"/>
            <a:ext cx="154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标题 3"/>
          <p:cNvSpPr>
            <a:spLocks noGrp="1" noChangeArrowheads="1"/>
          </p:cNvSpPr>
          <p:nvPr/>
        </p:nvSpPr>
        <p:spPr bwMode="auto">
          <a:xfrm>
            <a:off x="5859671" y="4002662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0" name="标题 3"/>
          <p:cNvSpPr>
            <a:spLocks noGrp="1" noChangeArrowheads="1"/>
          </p:cNvSpPr>
          <p:nvPr/>
        </p:nvSpPr>
        <p:spPr bwMode="auto">
          <a:xfrm>
            <a:off x="5427623" y="399411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1" name="标题 3"/>
          <p:cNvSpPr>
            <a:spLocks noGrp="1" noChangeArrowheads="1"/>
          </p:cNvSpPr>
          <p:nvPr/>
        </p:nvSpPr>
        <p:spPr bwMode="auto">
          <a:xfrm>
            <a:off x="4999847" y="399411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2" name="标题 3"/>
          <p:cNvSpPr>
            <a:spLocks noGrp="1" noChangeArrowheads="1"/>
          </p:cNvSpPr>
          <p:nvPr/>
        </p:nvSpPr>
        <p:spPr bwMode="auto">
          <a:xfrm>
            <a:off x="7443847" y="3291830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3   5   3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3" name="标题 3"/>
          <p:cNvSpPr>
            <a:spLocks noGrp="1" noChangeArrowheads="1"/>
          </p:cNvSpPr>
          <p:nvPr/>
        </p:nvSpPr>
        <p:spPr bwMode="auto">
          <a:xfrm>
            <a:off x="6651759" y="3621174"/>
            <a:ext cx="201622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 6   4   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104" name="直接连接符 103"/>
          <p:cNvCxnSpPr/>
          <p:nvPr/>
        </p:nvCxnSpPr>
        <p:spPr>
          <a:xfrm>
            <a:off x="7028656" y="4089046"/>
            <a:ext cx="16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标题 3"/>
          <p:cNvSpPr>
            <a:spLocks noGrp="1" noChangeArrowheads="1"/>
          </p:cNvSpPr>
          <p:nvPr/>
        </p:nvSpPr>
        <p:spPr bwMode="auto">
          <a:xfrm>
            <a:off x="8235935" y="4002662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6" name="标题 3"/>
          <p:cNvSpPr>
            <a:spLocks noGrp="1" noChangeArrowheads="1"/>
          </p:cNvSpPr>
          <p:nvPr/>
        </p:nvSpPr>
        <p:spPr bwMode="auto">
          <a:xfrm>
            <a:off x="7803887" y="4002662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7" name="标题 3"/>
          <p:cNvSpPr>
            <a:spLocks noGrp="1" noChangeArrowheads="1"/>
          </p:cNvSpPr>
          <p:nvPr/>
        </p:nvSpPr>
        <p:spPr bwMode="auto">
          <a:xfrm>
            <a:off x="7376111" y="4002662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8" name="标题 3"/>
          <p:cNvSpPr>
            <a:spLocks noGrp="1" noChangeArrowheads="1"/>
          </p:cNvSpPr>
          <p:nvPr/>
        </p:nvSpPr>
        <p:spPr bwMode="auto">
          <a:xfrm>
            <a:off x="6939791" y="4002662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09" name="标题 3"/>
          <p:cNvSpPr>
            <a:spLocks noGrp="1" noChangeArrowheads="1"/>
          </p:cNvSpPr>
          <p:nvPr/>
        </p:nvSpPr>
        <p:spPr bwMode="auto">
          <a:xfrm>
            <a:off x="2943503" y="3291830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9   0   7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0" name="标题 3"/>
          <p:cNvSpPr>
            <a:spLocks noGrp="1" noChangeArrowheads="1"/>
          </p:cNvSpPr>
          <p:nvPr/>
        </p:nvSpPr>
        <p:spPr bwMode="auto">
          <a:xfrm>
            <a:off x="2339752" y="3621174"/>
            <a:ext cx="1827887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2   3   8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111" name="直接连接符 110"/>
          <p:cNvCxnSpPr/>
          <p:nvPr/>
        </p:nvCxnSpPr>
        <p:spPr>
          <a:xfrm>
            <a:off x="2579345" y="4089046"/>
            <a:ext cx="158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标题 3"/>
          <p:cNvSpPr>
            <a:spLocks noGrp="1" noChangeArrowheads="1"/>
          </p:cNvSpPr>
          <p:nvPr/>
        </p:nvSpPr>
        <p:spPr bwMode="auto">
          <a:xfrm>
            <a:off x="3735591" y="4002662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3" name="标题 3"/>
          <p:cNvSpPr>
            <a:spLocks noGrp="1" noChangeArrowheads="1"/>
          </p:cNvSpPr>
          <p:nvPr/>
        </p:nvSpPr>
        <p:spPr bwMode="auto">
          <a:xfrm>
            <a:off x="3303543" y="399411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4" name="标题 3"/>
          <p:cNvSpPr>
            <a:spLocks noGrp="1" noChangeArrowheads="1"/>
          </p:cNvSpPr>
          <p:nvPr/>
        </p:nvSpPr>
        <p:spPr bwMode="auto">
          <a:xfrm>
            <a:off x="2875767" y="399411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5" name="标题 3"/>
          <p:cNvSpPr>
            <a:spLocks noGrp="1" noChangeArrowheads="1"/>
          </p:cNvSpPr>
          <p:nvPr/>
        </p:nvSpPr>
        <p:spPr bwMode="auto">
          <a:xfrm>
            <a:off x="891119" y="3291830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8   9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6" name="标题 3"/>
          <p:cNvSpPr>
            <a:spLocks noGrp="1" noChangeArrowheads="1"/>
          </p:cNvSpPr>
          <p:nvPr/>
        </p:nvSpPr>
        <p:spPr bwMode="auto">
          <a:xfrm>
            <a:off x="531079" y="3621174"/>
            <a:ext cx="158417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+ 5   3   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117" name="直接连接符 116"/>
          <p:cNvCxnSpPr/>
          <p:nvPr/>
        </p:nvCxnSpPr>
        <p:spPr>
          <a:xfrm>
            <a:off x="747103" y="4089046"/>
            <a:ext cx="140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标题 3"/>
          <p:cNvSpPr>
            <a:spLocks noGrp="1" noChangeArrowheads="1"/>
          </p:cNvSpPr>
          <p:nvPr/>
        </p:nvSpPr>
        <p:spPr bwMode="auto">
          <a:xfrm>
            <a:off x="1683207" y="399411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9" name="标题 3"/>
          <p:cNvSpPr>
            <a:spLocks noGrp="1" noChangeArrowheads="1"/>
          </p:cNvSpPr>
          <p:nvPr/>
        </p:nvSpPr>
        <p:spPr bwMode="auto">
          <a:xfrm>
            <a:off x="1251159" y="399411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0" name="标题 3"/>
          <p:cNvSpPr>
            <a:spLocks noGrp="1" noChangeArrowheads="1"/>
          </p:cNvSpPr>
          <p:nvPr/>
        </p:nvSpPr>
        <p:spPr bwMode="auto">
          <a:xfrm>
            <a:off x="823383" y="399411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1" name="文本框 10245"/>
          <p:cNvSpPr txBox="1">
            <a:spLocks noChangeArrowheads="1"/>
          </p:cNvSpPr>
          <p:nvPr/>
        </p:nvSpPr>
        <p:spPr bwMode="auto">
          <a:xfrm>
            <a:off x="378602" y="3003798"/>
            <a:ext cx="1008112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验算：</a:t>
            </a:r>
            <a:r>
              <a:rPr lang="en-US" altLang="zh-CN" sz="2200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2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2" name="标题 3"/>
          <p:cNvSpPr>
            <a:spLocks noGrp="1" noChangeArrowheads="1"/>
          </p:cNvSpPr>
          <p:nvPr/>
        </p:nvSpPr>
        <p:spPr bwMode="auto">
          <a:xfrm>
            <a:off x="2483768" y="259613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3" name="标题 3"/>
          <p:cNvSpPr>
            <a:spLocks noGrp="1" noChangeArrowheads="1"/>
          </p:cNvSpPr>
          <p:nvPr/>
        </p:nvSpPr>
        <p:spPr bwMode="auto">
          <a:xfrm>
            <a:off x="2483768" y="399411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4" name="标题 3"/>
          <p:cNvSpPr>
            <a:spLocks noGrp="1" noChangeArrowheads="1"/>
          </p:cNvSpPr>
          <p:nvPr/>
        </p:nvSpPr>
        <p:spPr bwMode="auto">
          <a:xfrm>
            <a:off x="4605868" y="2596137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5" name="标题 3"/>
          <p:cNvSpPr>
            <a:spLocks noGrp="1" noChangeArrowheads="1"/>
          </p:cNvSpPr>
          <p:nvPr/>
        </p:nvSpPr>
        <p:spPr bwMode="auto">
          <a:xfrm>
            <a:off x="4605868" y="3994116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78" grpId="0"/>
      <p:bldP spid="80" grpId="0"/>
      <p:bldP spid="81" grpId="0"/>
      <p:bldP spid="82" grpId="0"/>
      <p:bldP spid="83" grpId="0"/>
      <p:bldP spid="84" grpId="0"/>
      <p:bldP spid="85" grpId="0"/>
      <p:bldP spid="87" grpId="0"/>
      <p:bldP spid="88" grpId="0"/>
      <p:bldP spid="89" grpId="0"/>
      <p:bldP spid="90" grpId="0"/>
      <p:bldP spid="91" grpId="0"/>
      <p:bldP spid="93" grpId="0"/>
      <p:bldP spid="94" grpId="0"/>
      <p:bldP spid="95" grpId="0"/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09" grpId="0"/>
      <p:bldP spid="110" grpId="0"/>
      <p:bldP spid="112" grpId="0"/>
      <p:bldP spid="113" grpId="0"/>
      <p:bldP spid="114" grpId="0"/>
      <p:bldP spid="115" grpId="0"/>
      <p:bldP spid="116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777354" y="627534"/>
            <a:ext cx="1152000" cy="36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文本框 10245"/>
          <p:cNvSpPr txBox="1">
            <a:spLocks noChangeArrowheads="1"/>
          </p:cNvSpPr>
          <p:nvPr/>
        </p:nvSpPr>
        <p:spPr bwMode="auto">
          <a:xfrm>
            <a:off x="777354" y="1072321"/>
            <a:ext cx="4950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6" name="图片 5" descr="71－第4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5380" y="1131590"/>
            <a:ext cx="5358561" cy="2027564"/>
          </a:xfrm>
          <a:prstGeom prst="rect">
            <a:avLst/>
          </a:prstGeom>
        </p:spPr>
      </p:pic>
      <p:pic>
        <p:nvPicPr>
          <p:cNvPr id="7" name="图片 6" descr="玉米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30082" y="2427734"/>
            <a:ext cx="554286" cy="708571"/>
          </a:xfrm>
          <a:prstGeom prst="rect">
            <a:avLst/>
          </a:prstGeom>
        </p:spPr>
      </p:pic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6228184" y="2431928"/>
            <a:ext cx="1152000" cy="643877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1442019" y="1178197"/>
            <a:ext cx="1152128" cy="684000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3733613" y="1347614"/>
            <a:ext cx="3024336" cy="324000"/>
          </a:xfrm>
          <a:prstGeom prst="wedgeRoundRectCallout">
            <a:avLst>
              <a:gd name="adj1" fmla="val -55634"/>
              <a:gd name="adj2" fmla="val 3989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文本框 10245"/>
          <p:cNvSpPr txBox="1">
            <a:spLocks noChangeArrowheads="1"/>
          </p:cNvSpPr>
          <p:nvPr/>
        </p:nvSpPr>
        <p:spPr bwMode="auto">
          <a:xfrm>
            <a:off x="1386945" y="1131590"/>
            <a:ext cx="1368152" cy="7920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上山走了</a:t>
            </a:r>
            <a:r>
              <a:rPr lang="en-US" altLang="zh-CN" sz="22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235</a:t>
            </a:r>
            <a:r>
              <a:rPr lang="zh-CN" altLang="en-US" sz="2200" b="1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米</a:t>
            </a:r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。</a:t>
            </a:r>
            <a:r>
              <a:rPr lang="en-US" altLang="zh-CN" sz="2200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2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1" name="文本框 10245"/>
          <p:cNvSpPr txBox="1">
            <a:spLocks noChangeArrowheads="1"/>
          </p:cNvSpPr>
          <p:nvPr/>
        </p:nvSpPr>
        <p:spPr bwMode="auto">
          <a:xfrm>
            <a:off x="3661605" y="1305279"/>
            <a:ext cx="3240360" cy="43088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下山的路比上山多</a:t>
            </a:r>
            <a:r>
              <a:rPr lang="en-US" altLang="zh-CN" sz="22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85</a:t>
            </a:r>
            <a:r>
              <a:rPr lang="zh-CN" altLang="en-US" sz="2200" b="1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米</a:t>
            </a:r>
            <a:r>
              <a:rPr lang="zh-CN" altLang="en-US" sz="22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。</a:t>
            </a:r>
            <a:r>
              <a:rPr lang="en-US" altLang="zh-CN" sz="2200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2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2" name="文本框 10245"/>
          <p:cNvSpPr txBox="1">
            <a:spLocks noChangeArrowheads="1"/>
          </p:cNvSpPr>
          <p:nvPr/>
        </p:nvSpPr>
        <p:spPr bwMode="auto">
          <a:xfrm>
            <a:off x="6156176" y="2355726"/>
            <a:ext cx="1512168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下山要走多少米？</a:t>
            </a:r>
            <a:r>
              <a:rPr lang="en-US" altLang="zh-CN" sz="2200" dirty="0" smtClean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 </a:t>
            </a:r>
            <a:endParaRPr lang="zh-CN" altLang="en-US" sz="22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3" name="文本框 10245"/>
          <p:cNvSpPr txBox="1">
            <a:spLocks noChangeArrowheads="1"/>
          </p:cNvSpPr>
          <p:nvPr/>
        </p:nvSpPr>
        <p:spPr bwMode="auto">
          <a:xfrm>
            <a:off x="2555776" y="3111856"/>
            <a:ext cx="15121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235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＋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4" name="文本框 10245"/>
          <p:cNvSpPr txBox="1">
            <a:spLocks noChangeArrowheads="1"/>
          </p:cNvSpPr>
          <p:nvPr/>
        </p:nvSpPr>
        <p:spPr bwMode="auto">
          <a:xfrm>
            <a:off x="5004048" y="4198317"/>
            <a:ext cx="33843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答：下山要走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320</a:t>
            </a:r>
            <a:r>
              <a:rPr lang="zh-CN" altLang="en-US" sz="2400" b="1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米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。</a:t>
            </a:r>
            <a:endParaRPr lang="zh-CN" altLang="en-US" sz="2400" dirty="0">
              <a:solidFill>
                <a:srgbClr val="0000FF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5" name="文本框 10245"/>
          <p:cNvSpPr txBox="1">
            <a:spLocks noChangeArrowheads="1"/>
          </p:cNvSpPr>
          <p:nvPr/>
        </p:nvSpPr>
        <p:spPr bwMode="auto">
          <a:xfrm>
            <a:off x="3732330" y="3111856"/>
            <a:ext cx="18722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＝</a:t>
            </a:r>
            <a:r>
              <a:rPr lang="en-US" altLang="zh-CN" sz="2400" dirty="0" smtClean="0">
                <a:latin typeface="Arial" panose="020B0604020202020204" pitchFamily="34" charset="0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320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_GB2312" panose="02010609030101010101" pitchFamily="49" charset="-122"/>
                <a:sym typeface="宋体" panose="02010600030101010101" pitchFamily="2" charset="-122"/>
              </a:rPr>
              <a:t>（米）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6" name="标题 3"/>
          <p:cNvSpPr>
            <a:spLocks noGrp="1" noChangeArrowheads="1"/>
          </p:cNvSpPr>
          <p:nvPr/>
        </p:nvSpPr>
        <p:spPr bwMode="auto">
          <a:xfrm>
            <a:off x="3384024" y="3435748"/>
            <a:ext cx="122413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2   3   5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17" name="标题 3"/>
          <p:cNvSpPr>
            <a:spLocks noGrp="1" noChangeArrowheads="1"/>
          </p:cNvSpPr>
          <p:nvPr/>
        </p:nvSpPr>
        <p:spPr bwMode="auto">
          <a:xfrm>
            <a:off x="3023984" y="3765092"/>
            <a:ext cx="158417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+       8   5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3180739" y="4232964"/>
            <a:ext cx="1404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标题 3"/>
          <p:cNvSpPr>
            <a:spLocks noGrp="1" noChangeArrowheads="1"/>
          </p:cNvSpPr>
          <p:nvPr/>
        </p:nvSpPr>
        <p:spPr bwMode="auto">
          <a:xfrm>
            <a:off x="4176112" y="4146580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0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0" name="标题 3"/>
          <p:cNvSpPr>
            <a:spLocks noGrp="1" noChangeArrowheads="1"/>
          </p:cNvSpPr>
          <p:nvPr/>
        </p:nvSpPr>
        <p:spPr bwMode="auto">
          <a:xfrm>
            <a:off x="3744064" y="4138034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1" name="标题 3"/>
          <p:cNvSpPr>
            <a:spLocks noGrp="1" noChangeArrowheads="1"/>
          </p:cNvSpPr>
          <p:nvPr/>
        </p:nvSpPr>
        <p:spPr bwMode="auto">
          <a:xfrm>
            <a:off x="3316288" y="4138034"/>
            <a:ext cx="432048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r"/>
            <a:r>
              <a:rPr lang="en-US" altLang="zh-CN" sz="2400" dirty="0" smtClean="0">
                <a:latin typeface="Arial" panose="020B0604020202020204" pitchFamily="34" charset="0"/>
                <a:ea typeface="楷体_GB2312" panose="0201060903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1009</Words>
  <Application>WPS 演示</Application>
  <PresentationFormat>全屏显示(16:9)</PresentationFormat>
  <Paragraphs>338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楷体_GB2312</vt:lpstr>
      <vt:lpstr>楷体</vt:lpstr>
      <vt:lpstr>Times New Roman</vt:lpstr>
      <vt:lpstr>Calibri</vt:lpstr>
      <vt:lpstr>微软雅黑</vt:lpstr>
      <vt:lpstr>Arial Unicode MS</vt:lpstr>
      <vt:lpstr>华文新魏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Administrator</cp:lastModifiedBy>
  <cp:revision>294</cp:revision>
  <dcterms:created xsi:type="dcterms:W3CDTF">2015-12-28T01:01:00Z</dcterms:created>
  <dcterms:modified xsi:type="dcterms:W3CDTF">2018-05-07T14:58:35Z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2052-10.1.0.7245</vt:lpwstr>
  </property>
</Properties>
</file>