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1" r:id="rId8"/>
    <p:sldId id="260" r:id="rId9"/>
    <p:sldId id="265" r:id="rId10"/>
    <p:sldId id="266" r:id="rId11"/>
    <p:sldId id="267" r:id="rId12"/>
    <p:sldId id="268" r:id="rId13"/>
    <p:sldId id="262" r:id="rId14"/>
    <p:sldId id="263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12192000" cy="6858000"/>
  <p:notesSz cx="6858000" cy="9144000"/>
  <p:embeddedFontLst>
    <p:embeddedFont>
      <p:font typeface="汉仪菱心体简" panose="02010400000101010101" pitchFamily="49" charset="-122"/>
      <p:regular r:id="rId27"/>
    </p:embeddedFont>
    <p:embeddedFont>
      <p:font typeface="微软雅黑" panose="020B0503020204020204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黑体" panose="0201060906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49C"/>
    <a:srgbClr val="008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462" y="270"/>
      </p:cViewPr>
      <p:guideLst>
        <p:guide pos="438"/>
        <p:guide pos="724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209D-D282-4476-9B1D-1FBE28F992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"/>
            <a:ext cx="12192000" cy="685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1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787" y="4119434"/>
            <a:ext cx="4560124" cy="2926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5" y="4836869"/>
            <a:ext cx="1912620" cy="18407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7" y="1671906"/>
            <a:ext cx="752006" cy="9355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96725" y="143003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森林防火 人人有责</a:t>
            </a:r>
            <a:endParaRPr lang="zh-CN" altLang="en-US" sz="1200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0" y="3520104"/>
            <a:ext cx="1876937" cy="8459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18" y="2803224"/>
            <a:ext cx="1251980" cy="1618822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3330961" y="3070157"/>
            <a:ext cx="5557943" cy="449758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星河实验小学分校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消防安全教育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森林防火的案例</a:t>
            </a:r>
            <a:endParaRPr lang="zh-CN" altLang="en-US" sz="54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131470" y="1517854"/>
              <a:ext cx="1826603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787" y="4221142"/>
            <a:ext cx="4560124" cy="292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5" y="4886140"/>
            <a:ext cx="1912620" cy="1840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876">
            <a:off x="590550" y="1562094"/>
            <a:ext cx="2867025" cy="1911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250265" y="1826437"/>
            <a:ext cx="3325001" cy="241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63" y="1694726"/>
            <a:ext cx="3390900" cy="241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420">
            <a:off x="8701554" y="1541162"/>
            <a:ext cx="2929406" cy="1952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2171183" y="4916884"/>
            <a:ext cx="7849635" cy="12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2007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年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03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月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08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日云南大理突发森林火灾，</a:t>
            </a:r>
            <a:endParaRPr lang="en-US" altLang="zh-CN" sz="3200" b="1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过火面积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2000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多亩。</a:t>
            </a:r>
            <a:endParaRPr lang="zh-CN" altLang="en-US" sz="3200" b="1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37" y="290156"/>
            <a:ext cx="12916349" cy="1963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9664" y="3819858"/>
            <a:ext cx="466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latin typeface="+mj-ea"/>
                <a:ea typeface="+mj-ea"/>
              </a:rPr>
              <a:t>8</a:t>
            </a:r>
            <a:r>
              <a:rPr lang="zh-CN" altLang="en-US" sz="2000" dirty="0">
                <a:latin typeface="+mj-ea"/>
                <a:ea typeface="+mj-ea"/>
              </a:rPr>
              <a:t>月</a:t>
            </a:r>
            <a:r>
              <a:rPr lang="en-US" altLang="zh-CN" sz="2000" dirty="0">
                <a:latin typeface="+mj-ea"/>
                <a:ea typeface="+mj-ea"/>
              </a:rPr>
              <a:t>31</a:t>
            </a:r>
            <a:r>
              <a:rPr lang="zh-CN" altLang="en-US" sz="2000" dirty="0">
                <a:latin typeface="+mj-ea"/>
                <a:ea typeface="+mj-ea"/>
              </a:rPr>
              <a:t>日，撑起森林火灾现场火光冲天。</a:t>
            </a:r>
            <a:endParaRPr lang="en-US" altLang="zh-CN" sz="2000" dirty="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9664" y="4411901"/>
            <a:ext cx="1101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latin typeface="+mj-ea"/>
                <a:ea typeface="+mj-ea"/>
              </a:rPr>
              <a:t>8</a:t>
            </a:r>
            <a:r>
              <a:rPr lang="zh-CN" altLang="en-US" sz="2000" dirty="0">
                <a:latin typeface="+mj-ea"/>
                <a:ea typeface="+mj-ea"/>
              </a:rPr>
              <a:t>月</a:t>
            </a:r>
            <a:r>
              <a:rPr lang="en-US" altLang="zh-CN" sz="2000" dirty="0">
                <a:latin typeface="+mj-ea"/>
                <a:ea typeface="+mj-ea"/>
              </a:rPr>
              <a:t>90</a:t>
            </a:r>
            <a:r>
              <a:rPr lang="zh-CN" altLang="en-US" sz="2000" dirty="0">
                <a:latin typeface="+mj-ea"/>
                <a:ea typeface="+mj-ea"/>
              </a:rPr>
              <a:t>日，重庆市主城区北端的渝北区发生森林火灾，截止记者</a:t>
            </a:r>
            <a:r>
              <a:rPr lang="en-US" altLang="zh-CN" sz="2000" dirty="0">
                <a:latin typeface="+mj-ea"/>
                <a:ea typeface="+mj-ea"/>
              </a:rPr>
              <a:t>31</a:t>
            </a:r>
            <a:r>
              <a:rPr lang="zh-CN" altLang="en-US" sz="2000" dirty="0">
                <a:latin typeface="+mj-ea"/>
                <a:ea typeface="+mj-ea"/>
              </a:rPr>
              <a:t>日发稿时，大火扔然没有被扑灭，过火面积已近</a:t>
            </a:r>
            <a:r>
              <a:rPr lang="en-US" altLang="zh-CN" sz="2000" dirty="0">
                <a:latin typeface="+mj-ea"/>
                <a:ea typeface="+mj-ea"/>
              </a:rPr>
              <a:t>1000</a:t>
            </a:r>
            <a:r>
              <a:rPr lang="zh-CN" altLang="en-US" sz="2000" dirty="0">
                <a:latin typeface="+mj-ea"/>
                <a:ea typeface="+mj-ea"/>
              </a:rPr>
              <a:t>亩。据重庆市森林防火办介绍，有</a:t>
            </a:r>
            <a:r>
              <a:rPr lang="en-US" altLang="zh-CN" sz="2000" dirty="0">
                <a:latin typeface="+mj-ea"/>
                <a:ea typeface="+mj-ea"/>
              </a:rPr>
              <a:t>1500</a:t>
            </a:r>
            <a:r>
              <a:rPr lang="zh-CN" altLang="en-US" sz="2000" dirty="0">
                <a:latin typeface="+mj-ea"/>
                <a:ea typeface="+mj-ea"/>
              </a:rPr>
              <a:t>多人投入扑火。火灾没有造成人员伤亡，目前起火原因不明。</a:t>
            </a:r>
            <a:endParaRPr lang="zh-CN" altLang="en-US" sz="2000" dirty="0"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5325" y="856738"/>
            <a:ext cx="10801350" cy="2322399"/>
            <a:chOff x="869496" y="1161539"/>
            <a:chExt cx="8445369" cy="18158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96" y="1161539"/>
              <a:ext cx="2716494" cy="1815838"/>
            </a:xfrm>
            <a:prstGeom prst="round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657" y="1161539"/>
              <a:ext cx="2615784" cy="1815838"/>
            </a:xfrm>
            <a:prstGeom prst="round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108" y="1161540"/>
              <a:ext cx="2723757" cy="1815838"/>
            </a:xfrm>
            <a:prstGeom prst="round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森林防火的危害</a:t>
            </a:r>
            <a:endParaRPr lang="zh-CN" altLang="en-US" sz="54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131470" y="1517854"/>
              <a:ext cx="1826603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787" y="4221142"/>
            <a:ext cx="4560124" cy="292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5" y="4886140"/>
            <a:ext cx="1912620" cy="1840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1457" y="590037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森林火灾预防小知识</a:t>
            </a:r>
            <a:endParaRPr lang="zh-CN" altLang="en-US" sz="4400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95325" y="4457711"/>
            <a:ext cx="3381375" cy="1130300"/>
            <a:chOff x="695325" y="4457711"/>
            <a:chExt cx="3381375" cy="1130300"/>
          </a:xfrm>
        </p:grpSpPr>
        <p:sp>
          <p:nvSpPr>
            <p:cNvPr id="17" name="圆角矩形 16"/>
            <p:cNvSpPr/>
            <p:nvPr/>
          </p:nvSpPr>
          <p:spPr>
            <a:xfrm>
              <a:off x="695325" y="4457711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385" y="4533498"/>
              <a:ext cx="2389047" cy="9787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不要在林内吸烟、扔烟蒂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9568" y="1879600"/>
            <a:ext cx="3381375" cy="1130300"/>
            <a:chOff x="4669568" y="1879600"/>
            <a:chExt cx="3381375" cy="1130300"/>
          </a:xfrm>
        </p:grpSpPr>
        <p:sp>
          <p:nvSpPr>
            <p:cNvPr id="14" name="圆角矩形 13"/>
            <p:cNvSpPr/>
            <p:nvPr/>
          </p:nvSpPr>
          <p:spPr>
            <a:xfrm>
              <a:off x="4669568" y="1879600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49361" y="1976771"/>
              <a:ext cx="22217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不要在林内林边燃烧杂草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69568" y="3168656"/>
            <a:ext cx="3381375" cy="1130300"/>
            <a:chOff x="4669568" y="3168656"/>
            <a:chExt cx="3381375" cy="1130300"/>
          </a:xfrm>
        </p:grpSpPr>
        <p:sp>
          <p:nvSpPr>
            <p:cNvPr id="16" name="圆角矩形 15"/>
            <p:cNvSpPr/>
            <p:nvPr/>
          </p:nvSpPr>
          <p:spPr>
            <a:xfrm>
              <a:off x="4669568" y="3168656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49361" y="3265217"/>
              <a:ext cx="22217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不要在林内狩猎爆破施工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69568" y="4457711"/>
            <a:ext cx="3381375" cy="1130300"/>
            <a:chOff x="4669568" y="4457711"/>
            <a:chExt cx="3381375" cy="1130300"/>
          </a:xfrm>
        </p:grpSpPr>
        <p:sp>
          <p:nvSpPr>
            <p:cNvPr id="18" name="圆角矩形 17"/>
            <p:cNvSpPr/>
            <p:nvPr/>
          </p:nvSpPr>
          <p:spPr>
            <a:xfrm>
              <a:off x="4669568" y="4457711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5841" y="4554272"/>
              <a:ext cx="2028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不要在林内烧制竹木品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5325" y="1879600"/>
            <a:ext cx="3381375" cy="1130300"/>
            <a:chOff x="695325" y="1879600"/>
            <a:chExt cx="3381375" cy="1130300"/>
          </a:xfrm>
        </p:grpSpPr>
        <p:sp>
          <p:nvSpPr>
            <p:cNvPr id="13" name="圆角矩形 12"/>
            <p:cNvSpPr/>
            <p:nvPr/>
          </p:nvSpPr>
          <p:spPr>
            <a:xfrm>
              <a:off x="695325" y="1879600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0386" y="1976771"/>
              <a:ext cx="2389047" cy="9371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不要在林内野炊、点簧火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5325" y="3168656"/>
            <a:ext cx="3381375" cy="1130300"/>
            <a:chOff x="695325" y="3168656"/>
            <a:chExt cx="3381375" cy="1130300"/>
          </a:xfrm>
        </p:grpSpPr>
        <p:sp>
          <p:nvSpPr>
            <p:cNvPr id="15" name="圆角矩形 14"/>
            <p:cNvSpPr/>
            <p:nvPr/>
          </p:nvSpPr>
          <p:spPr>
            <a:xfrm>
              <a:off x="695325" y="3168656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00139" y="3265217"/>
              <a:ext cx="1971746" cy="9371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不要在林内燃放鞭炮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4850" y="-109578"/>
            <a:ext cx="2898140" cy="3824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5325" y="1524000"/>
            <a:ext cx="6735989" cy="4484914"/>
            <a:chOff x="695325" y="1524000"/>
            <a:chExt cx="6735989" cy="4484914"/>
          </a:xfrm>
        </p:grpSpPr>
        <p:sp>
          <p:nvSpPr>
            <p:cNvPr id="5" name="圆角矩形 4"/>
            <p:cNvSpPr/>
            <p:nvPr/>
          </p:nvSpPr>
          <p:spPr>
            <a:xfrm>
              <a:off x="695325" y="1524000"/>
              <a:ext cx="6735989" cy="4484914"/>
            </a:xfrm>
            <a:prstGeom prst="roundRect">
              <a:avLst>
                <a:gd name="adj" fmla="val 2751"/>
              </a:avLst>
            </a:prstGeom>
            <a:solidFill>
              <a:srgbClr val="00B49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813262" y="1633679"/>
              <a:ext cx="632413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一、不准在林缘林内烧田埂、田坎杂草，稻草和枯萎作物。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二、不准在林缘林内点火把照明。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三、不准在林缘林内吸烟丢烟头。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四、不准在林缘林内烧炭、烧火土。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五、不准在林缘林内上坟烧香纸、燃放鞭炮。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六、不准在林缘林内生火做饭、生火取暖。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七、不准在林缘林内玩火。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八、不准在林缘林内烧草山、毁林烧荒开垦。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九、不准在林缘林内使用土制火枪狩猎和烧火、驱蜂、驱兽。</a:t>
              </a:r>
              <a:endParaRPr lang="zh-CN" altLang="en-US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十、不准携带火机、火柴、易燃易爆品进入山林。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51575" y="450067"/>
            <a:ext cx="8366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学生们：森林防火，人人有责。</a:t>
            </a:r>
            <a:endParaRPr lang="zh-CN" altLang="en-US" sz="4400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pic>
        <p:nvPicPr>
          <p:cNvPr id="4" name="图片 3" descr="fe21b85a3d5618d4b14ea947350a623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398" y="915016"/>
            <a:ext cx="6073140" cy="607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5062"/>
          <p:cNvSpPr txBox="1">
            <a:spLocks noChangeArrowheads="1"/>
          </p:cNvSpPr>
          <p:nvPr/>
        </p:nvSpPr>
        <p:spPr bwMode="auto">
          <a:xfrm>
            <a:off x="5953529" y="3238500"/>
            <a:ext cx="5352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000" dirty="0">
                <a:latin typeface="+mj-ea"/>
                <a:ea typeface="+mj-ea"/>
              </a:rPr>
              <a:t>如果违反了森林防火条例，在野外用火将会受到</a:t>
            </a:r>
            <a:r>
              <a:rPr lang="en-US" altLang="zh-CN" sz="2000" b="1" dirty="0">
                <a:solidFill>
                  <a:srgbClr val="00B49C"/>
                </a:solidFill>
                <a:latin typeface="+mj-ea"/>
                <a:ea typeface="+mj-ea"/>
              </a:rPr>
              <a:t>200</a:t>
            </a:r>
            <a:r>
              <a:rPr lang="zh-CN" altLang="en-US" sz="2000" b="1" dirty="0">
                <a:solidFill>
                  <a:srgbClr val="00B49C"/>
                </a:solidFill>
                <a:latin typeface="+mj-ea"/>
                <a:ea typeface="+mj-ea"/>
              </a:rPr>
              <a:t>至</a:t>
            </a:r>
            <a:r>
              <a:rPr lang="en-US" altLang="zh-CN" sz="2000" b="1" dirty="0">
                <a:solidFill>
                  <a:srgbClr val="00B49C"/>
                </a:solidFill>
                <a:latin typeface="+mj-ea"/>
                <a:ea typeface="+mj-ea"/>
              </a:rPr>
              <a:t>3000</a:t>
            </a:r>
            <a:r>
              <a:rPr lang="zh-CN" altLang="en-US" sz="2000" b="1" dirty="0">
                <a:solidFill>
                  <a:srgbClr val="00B49C"/>
                </a:solidFill>
                <a:latin typeface="+mj-ea"/>
                <a:ea typeface="+mj-ea"/>
              </a:rPr>
              <a:t>元</a:t>
            </a:r>
            <a:r>
              <a:rPr lang="zh-CN" altLang="en-US" sz="2000" dirty="0">
                <a:latin typeface="+mj-ea"/>
                <a:ea typeface="+mj-ea"/>
              </a:rPr>
              <a:t>的罚款，对于引发森林火灾情节严重的将会受到</a:t>
            </a:r>
            <a:r>
              <a:rPr lang="zh-CN" altLang="en-US" sz="2000" b="1" dirty="0">
                <a:solidFill>
                  <a:srgbClr val="00B49C"/>
                </a:solidFill>
                <a:latin typeface="+mj-ea"/>
                <a:ea typeface="+mj-ea"/>
              </a:rPr>
              <a:t>刑事处罚。</a:t>
            </a:r>
            <a:endParaRPr lang="zh-CN" altLang="en-US" sz="2000" b="1" dirty="0">
              <a:solidFill>
                <a:srgbClr val="00B49C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8034" y="163500"/>
            <a:ext cx="6880734" cy="68282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53529" y="2434483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学生你们知道吗？</a:t>
            </a:r>
            <a:endParaRPr lang="zh-CN" altLang="en-US" sz="4000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52800" y="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36697" y="99475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森林防火拍手歌</a:t>
            </a:r>
            <a:endParaRPr lang="zh-CN" altLang="en-US" sz="4000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36697" y="210902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你拍一，我拍一，森林防火要牢记。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036697" y="256938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你拍二，我拍二，一旦火星酿大火。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36697" y="302974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你拍三，我拍三，火种不能带进山。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036697" y="349010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你拍四，我拍四，玩火容易出大事。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036697" y="395046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你拍五，我拍五，林内不能防爆竹。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036697" y="441081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你拍六，我拍六，严禁吸烟丢烟头。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036697" y="487117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你拍七，我拍七，大人上山扑火急。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036697" y="533153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你拍八，我拍八，小孩上山块回家。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11125" r="14402" b="7220"/>
          <a:stretch>
            <a:fillRect/>
          </a:stretch>
        </p:blipFill>
        <p:spPr>
          <a:xfrm>
            <a:off x="0" y="994755"/>
            <a:ext cx="6033626" cy="4706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125" y="1413509"/>
            <a:ext cx="63404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49C"/>
                </a:solidFill>
              </a:rPr>
              <a:t>学生们：</a:t>
            </a:r>
            <a:r>
              <a:rPr lang="zh-CN" altLang="en-US" sz="2400" dirty="0"/>
              <a:t>遇到森林火灾，千万不要慌张，先保护好自己的安全，注意逆风而跑，然后想办法通知大人们来打火。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6447" y="731937"/>
            <a:ext cx="5298153" cy="5169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641661"/>
            <a:ext cx="4672474" cy="2169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62210" y="1543778"/>
            <a:ext cx="4134465" cy="164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珍爱森林，</a:t>
            </a:r>
            <a:endParaRPr lang="en-US" altLang="zh-CN" sz="4400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防患于未“燃”</a:t>
            </a:r>
            <a:endParaRPr lang="zh-CN" altLang="en-US" sz="4400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2210" y="3695797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一颗大树可造千万跟火柴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7362210" y="436905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一根火柴可毁千万颗大树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r="521"/>
          <a:stretch>
            <a:fillRect/>
          </a:stretch>
        </p:blipFill>
        <p:spPr>
          <a:xfrm flipH="1">
            <a:off x="-1" y="0"/>
            <a:ext cx="734054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" y="0"/>
            <a:ext cx="12193147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83207" y="928619"/>
            <a:ext cx="42050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什么叫森林防火</a:t>
            </a:r>
            <a:endParaRPr lang="zh-CN" altLang="en-US" sz="3200" b="1" dirty="0"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83208" y="1894761"/>
            <a:ext cx="42050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森林防火的危害</a:t>
            </a:r>
            <a:endParaRPr lang="zh-CN" altLang="en-US" sz="3200" b="1" dirty="0"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83208" y="2860903"/>
            <a:ext cx="42050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森林防火的案例</a:t>
            </a:r>
            <a:endParaRPr lang="zh-CN" altLang="en-US" sz="3200" b="1" dirty="0"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83208" y="3827046"/>
            <a:ext cx="430057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有效防止森林火灾</a:t>
            </a:r>
            <a:endParaRPr lang="zh-CN" altLang="en-US" sz="3200" b="1" dirty="0"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8114" y="1875902"/>
            <a:ext cx="1953283" cy="1549297"/>
            <a:chOff x="2288114" y="1875902"/>
            <a:chExt cx="1953283" cy="1549297"/>
          </a:xfrm>
        </p:grpSpPr>
        <p:sp>
          <p:nvSpPr>
            <p:cNvPr id="15" name="矩形 14"/>
            <p:cNvSpPr/>
            <p:nvPr/>
          </p:nvSpPr>
          <p:spPr>
            <a:xfrm>
              <a:off x="2288114" y="1875902"/>
              <a:ext cx="187743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b="1" dirty="0">
                  <a:ln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00B49C"/>
                      </a:gs>
                      <a:gs pos="100000">
                        <a:srgbClr val="008A76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目录</a:t>
              </a:r>
              <a:endParaRPr lang="zh-CN" altLang="en-US" sz="6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33502" y="2978923"/>
              <a:ext cx="190789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cap="all" dirty="0">
                  <a:ln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00B49C"/>
                      </a:gs>
                      <a:gs pos="100000">
                        <a:srgbClr val="008A76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Catalog</a:t>
              </a:r>
              <a:endParaRPr lang="zh-CN" altLang="en-US" sz="2200" cap="all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21898" y="909760"/>
            <a:ext cx="622494" cy="622494"/>
            <a:chOff x="5821898" y="909760"/>
            <a:chExt cx="622494" cy="622494"/>
          </a:xfrm>
        </p:grpSpPr>
        <p:sp>
          <p:nvSpPr>
            <p:cNvPr id="25" name="圆角矩形 24"/>
            <p:cNvSpPr/>
            <p:nvPr/>
          </p:nvSpPr>
          <p:spPr>
            <a:xfrm>
              <a:off x="5821898" y="909760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flipH="1">
              <a:off x="5849681" y="959379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06420" y="1875902"/>
            <a:ext cx="622494" cy="622494"/>
            <a:chOff x="5806420" y="1875902"/>
            <a:chExt cx="622494" cy="622494"/>
          </a:xfrm>
        </p:grpSpPr>
        <p:sp>
          <p:nvSpPr>
            <p:cNvPr id="27" name="圆角矩形 26"/>
            <p:cNvSpPr/>
            <p:nvPr/>
          </p:nvSpPr>
          <p:spPr>
            <a:xfrm>
              <a:off x="5806420" y="1875902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5849681" y="1930151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01658" y="2842044"/>
            <a:ext cx="622494" cy="622494"/>
            <a:chOff x="5801658" y="2842044"/>
            <a:chExt cx="622494" cy="622494"/>
          </a:xfrm>
        </p:grpSpPr>
        <p:sp>
          <p:nvSpPr>
            <p:cNvPr id="29" name="圆角矩形 28"/>
            <p:cNvSpPr/>
            <p:nvPr/>
          </p:nvSpPr>
          <p:spPr>
            <a:xfrm>
              <a:off x="5801658" y="2842044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flipH="1">
              <a:off x="5829441" y="2891681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01658" y="3808186"/>
            <a:ext cx="622494" cy="622494"/>
            <a:chOff x="5801658" y="3808186"/>
            <a:chExt cx="622494" cy="622494"/>
          </a:xfrm>
        </p:grpSpPr>
        <p:sp>
          <p:nvSpPr>
            <p:cNvPr id="30" name="圆角矩形 29"/>
            <p:cNvSpPr/>
            <p:nvPr/>
          </p:nvSpPr>
          <p:spPr>
            <a:xfrm>
              <a:off x="5801658" y="3808186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5829441" y="3857823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" y="753213"/>
            <a:ext cx="752006" cy="93555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29" y="4734441"/>
            <a:ext cx="399035" cy="49643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787" y="4221142"/>
            <a:ext cx="4560124" cy="292608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5" y="4886140"/>
            <a:ext cx="1912620" cy="1840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787" y="4119434"/>
            <a:ext cx="4560124" cy="2926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5" y="4836869"/>
            <a:ext cx="1912620" cy="18407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7" y="1671906"/>
            <a:ext cx="752006" cy="9355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0" y="3520104"/>
            <a:ext cx="1876937" cy="8459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18" y="2803224"/>
            <a:ext cx="1251980" cy="161882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96725" y="1950062"/>
            <a:ext cx="861060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9600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谢谢观看</a:t>
            </a:r>
            <a:endParaRPr lang="zh-CN" altLang="en-US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什么叫森林防火</a:t>
            </a:r>
            <a:endParaRPr lang="zh-CN" altLang="en-US" sz="5400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251106" y="1517854"/>
              <a:ext cx="1587332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787" y="4221142"/>
            <a:ext cx="4560124" cy="2926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5" y="4886140"/>
            <a:ext cx="1912620" cy="1840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05357" y="3086111"/>
            <a:ext cx="49913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是指失去人为控制，在林地内自由蔓延和扩展，对森林、森林生态系统和人类带来一定危害和损失的林火行为。森林火灾是一种突发性强、破坏性大、处置救助较为困难的灾害。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05357" y="19267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森林火灾：</a:t>
            </a:r>
            <a:endParaRPr lang="en-US" altLang="zh-CN" sz="3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776" y="580572"/>
            <a:ext cx="5397613" cy="5266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rPr>
              <a:t>森林防火的危害</a:t>
            </a:r>
            <a:endParaRPr lang="zh-CN" altLang="en-US" sz="54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400000101010101" pitchFamily="49" charset="-122"/>
              <a:ea typeface="汉仪菱心体简" panose="0201040000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131470" y="1517854"/>
              <a:ext cx="1826603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400000101010101" pitchFamily="49" charset="-122"/>
                  <a:ea typeface="汉仪菱心体简" panose="02010400000101010101" pitchFamily="49" charset="-122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400000101010101" pitchFamily="49" charset="-122"/>
                <a:ea typeface="汉仪菱心体简" panose="0201040000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787" y="4221142"/>
            <a:ext cx="4560124" cy="292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5" y="4886140"/>
            <a:ext cx="1912620" cy="1840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5500" y="789311"/>
            <a:ext cx="10541001" cy="5279378"/>
            <a:chOff x="825500" y="789311"/>
            <a:chExt cx="10541001" cy="5279378"/>
          </a:xfrm>
        </p:grpSpPr>
        <p:grpSp>
          <p:nvGrpSpPr>
            <p:cNvPr id="9" name="组合 8"/>
            <p:cNvGrpSpPr/>
            <p:nvPr/>
          </p:nvGrpSpPr>
          <p:grpSpPr>
            <a:xfrm>
              <a:off x="825500" y="789311"/>
              <a:ext cx="10541001" cy="5279378"/>
              <a:chOff x="774699" y="765823"/>
              <a:chExt cx="9486423" cy="304800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699" y="765823"/>
                <a:ext cx="4572000" cy="30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" name="图片 29701" descr="952892e2f2c2676613ee543a29b9858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765823"/>
                <a:ext cx="4546122" cy="30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12" name="矩形 11"/>
            <p:cNvSpPr/>
            <p:nvPr/>
          </p:nvSpPr>
          <p:spPr>
            <a:xfrm>
              <a:off x="825500" y="5207000"/>
              <a:ext cx="5080256" cy="861689"/>
            </a:xfrm>
            <a:prstGeom prst="rect">
              <a:avLst/>
            </a:prstGeom>
            <a:solidFill>
              <a:srgbClr val="00B49C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245" y="5207000"/>
              <a:ext cx="5080256" cy="861689"/>
            </a:xfrm>
            <a:prstGeom prst="rect">
              <a:avLst/>
            </a:prstGeom>
            <a:solidFill>
              <a:srgbClr val="00B49C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479067" y="5367917"/>
              <a:ext cx="1569660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烧毁林木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576701" y="5367917"/>
              <a:ext cx="2754351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烧毁林下植物资源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323" y="994299"/>
            <a:ext cx="10801353" cy="4587320"/>
            <a:chOff x="695323" y="1011376"/>
            <a:chExt cx="10801353" cy="4552488"/>
          </a:xfrm>
        </p:grpSpPr>
        <p:grpSp>
          <p:nvGrpSpPr>
            <p:cNvPr id="5" name="组合 4"/>
            <p:cNvGrpSpPr/>
            <p:nvPr/>
          </p:nvGrpSpPr>
          <p:grpSpPr>
            <a:xfrm>
              <a:off x="695323" y="1011376"/>
              <a:ext cx="10801353" cy="3574255"/>
              <a:chOff x="695324" y="1287602"/>
              <a:chExt cx="10328392" cy="3417748"/>
            </a:xfrm>
          </p:grpSpPr>
          <p:pic>
            <p:nvPicPr>
              <p:cNvPr id="3" name="图片 30723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 flipV="1">
                <a:off x="695324" y="1287602"/>
                <a:ext cx="5082225" cy="341774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" name="图片 31748" descr="f5899e1bc575aafefaf26caacc13a19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493" y="1287602"/>
                <a:ext cx="5082223" cy="34177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6" name="矩形 5"/>
            <p:cNvSpPr/>
            <p:nvPr/>
          </p:nvSpPr>
          <p:spPr>
            <a:xfrm>
              <a:off x="695326" y="4702175"/>
              <a:ext cx="10801350" cy="86168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681413" y="4902185"/>
              <a:ext cx="482917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危害野生动物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1031875"/>
            <a:ext cx="10801351" cy="5169132"/>
            <a:chOff x="695325" y="1031875"/>
            <a:chExt cx="10801351" cy="5169132"/>
          </a:xfrm>
        </p:grpSpPr>
        <p:grpSp>
          <p:nvGrpSpPr>
            <p:cNvPr id="8" name="组合 7"/>
            <p:cNvGrpSpPr/>
            <p:nvPr/>
          </p:nvGrpSpPr>
          <p:grpSpPr>
            <a:xfrm>
              <a:off x="695325" y="1031875"/>
              <a:ext cx="10801349" cy="5169132"/>
              <a:chOff x="695325" y="1155701"/>
              <a:chExt cx="8914962" cy="2955925"/>
            </a:xfrm>
          </p:grpSpPr>
          <p:pic>
            <p:nvPicPr>
              <p:cNvPr id="3" name="图片 32771" descr="c52ca7d3a14e62a952acf214d3097856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325" y="1155701"/>
                <a:ext cx="4355282" cy="29559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" name="图片 33795" descr="566c58578ae0108c2a6e55d2d41e93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1421" y="1155701"/>
                <a:ext cx="4378866" cy="29559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9" name="矩形 8"/>
            <p:cNvSpPr/>
            <p:nvPr/>
          </p:nvSpPr>
          <p:spPr>
            <a:xfrm>
              <a:off x="695326" y="5339318"/>
              <a:ext cx="10801350" cy="861689"/>
            </a:xfrm>
            <a:prstGeom prst="rect">
              <a:avLst/>
            </a:prstGeom>
            <a:solidFill>
              <a:srgbClr val="00B49C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124238" y="5539330"/>
              <a:ext cx="2031325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引起空气污染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66633" y="5539329"/>
              <a:ext cx="2954655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使下游河流水质下降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933450"/>
            <a:ext cx="10801351" cy="4652639"/>
            <a:chOff x="695325" y="933450"/>
            <a:chExt cx="10801351" cy="4652639"/>
          </a:xfrm>
        </p:grpSpPr>
        <p:pic>
          <p:nvPicPr>
            <p:cNvPr id="3" name="图片 34819" descr="fceef8e75a303c0ce4d9b0cb6aee243d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25" b="10204"/>
            <a:stretch>
              <a:fillRect/>
            </a:stretch>
          </p:blipFill>
          <p:spPr bwMode="auto">
            <a:xfrm>
              <a:off x="695325" y="933450"/>
              <a:ext cx="10801349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95326" y="4724400"/>
              <a:ext cx="10801350" cy="86168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81413" y="4924410"/>
              <a:ext cx="482917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威胁人民生命财产安全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蓝色森林防火消防宣传教育PPT模板"/>
  <p:tag name="commondata" val="eyJoZGlkIjoiYTJiZWJhNzJhMGIxMGFhYzhkZTU0MGYzZjUyZjFjO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"/>
        <a:ea typeface="微软雅黑"/>
        <a:cs typeface=""/>
      </a:majorFont>
      <a:minorFont>
        <a:latin typeface="Arial 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演示</Application>
  <PresentationFormat>宽屏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汉仪菱心体简</vt:lpstr>
      <vt:lpstr>微软雅黑</vt:lpstr>
      <vt:lpstr>Arial Unicode MS</vt:lpstr>
      <vt:lpstr>Calibri</vt:lpstr>
      <vt:lpstr>Comic Sans MS</vt:lpstr>
      <vt:lpstr>隶书</vt:lpstr>
      <vt:lpstr>华文中宋</vt:lpstr>
      <vt:lpstr>幼圆</vt:lpstr>
      <vt:lpstr>新宋体</vt:lpstr>
      <vt:lpstr>等线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Administrator</dc:creator>
  <cp:lastModifiedBy>天空之城</cp:lastModifiedBy>
  <cp:revision>3</cp:revision>
  <dcterms:created xsi:type="dcterms:W3CDTF">2018-01-06T12:59:00Z</dcterms:created>
  <dcterms:modified xsi:type="dcterms:W3CDTF">2023-11-20T08:08:13Z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9A102F61915649BCA1A7F752CECE5D1E_12</vt:lpwstr>
  </property>
  <property fmtid="{D5CDD505-2E9C-101B-9397-08002B2CF9AE}" pid="3" name="KSOProductBuildVer">
    <vt:lpwstr>2052-12.1.0.15712</vt:lpwstr>
  </property>
</Properties>
</file>